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3" r:id="rId4"/>
    <p:sldMasterId id="2147483784" r:id="rId5"/>
    <p:sldMasterId id="2147483785" r:id="rId6"/>
    <p:sldMasterId id="2147483786" r:id="rId7"/>
    <p:sldMasterId id="214748378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embeddedFontLst>
    <p:embeddedFont>
      <p:font typeface="Helvetica Neue Light"/>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300">
          <p15:clr>
            <a:srgbClr val="A4A3A4"/>
          </p15:clr>
        </p15:guide>
        <p15:guide id="3" orient="horz" pos="2889">
          <p15:clr>
            <a:srgbClr val="9AA0A6"/>
          </p15:clr>
        </p15:guide>
        <p15:guide id="4" pos="54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300"/>
        <p:guide pos="2889" orient="horz"/>
        <p:guide pos="54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1" Type="http://schemas.openxmlformats.org/officeDocument/2006/relationships/font" Target="fonts/DMSans-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DMSans-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HelveticaNeueLight-bold.fntdata"/><Relationship Id="rId10" Type="http://schemas.openxmlformats.org/officeDocument/2006/relationships/slide" Target="slides/slide1.xml"/><Relationship Id="rId54" Type="http://schemas.openxmlformats.org/officeDocument/2006/relationships/font" Target="fonts/HelveticaNeueLight-regular.fntdata"/><Relationship Id="rId13" Type="http://schemas.openxmlformats.org/officeDocument/2006/relationships/slide" Target="slides/slide4.xml"/><Relationship Id="rId57" Type="http://schemas.openxmlformats.org/officeDocument/2006/relationships/font" Target="fonts/HelveticaNeueLight-boldItalic.fntdata"/><Relationship Id="rId12" Type="http://schemas.openxmlformats.org/officeDocument/2006/relationships/slide" Target="slides/slide3.xml"/><Relationship Id="rId56" Type="http://schemas.openxmlformats.org/officeDocument/2006/relationships/font" Target="fonts/HelveticaNeueLight-italic.fntdata"/><Relationship Id="rId15" Type="http://schemas.openxmlformats.org/officeDocument/2006/relationships/slide" Target="slides/slide6.xml"/><Relationship Id="rId59" Type="http://schemas.openxmlformats.org/officeDocument/2006/relationships/font" Target="fonts/DMSans-bold.fntdata"/><Relationship Id="rId14" Type="http://schemas.openxmlformats.org/officeDocument/2006/relationships/slide" Target="slides/slide5.xml"/><Relationship Id="rId58" Type="http://schemas.openxmlformats.org/officeDocument/2006/relationships/font" Target="fonts/DMSans-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4cdaa58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f4cdaa58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Divide a la clase en grupos pequeños de 3-4 estudiantes. Si estás usando Zoom, puedes crear salas de grupo (Breakout Rooms).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Pueden utilizar herramientas colaborativas como Google Docs, Miro, o Jamboard para tomar notas y mapear sus ideas.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mencionar asistentes virtuales conocidos como Siri, Alexa, o Google Assistant, y cómo han evolucionado con el tiempo. Pide a los estudiantes que se inspiren en estos ejemplos para imaginar funciones innovadoras.</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4cdaa5879_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f4cdaa5879_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Invita a que cada grupo presente su idea principal. Pueden destacar la mejora más significativa o la función más innovadora que discutieron.</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a9d6d31d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3a9d6d31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f4cdaa5879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f4cdaa5879_4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f4cdaa587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f4cdaa5879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f4cdaa58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f4cdaa587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4cdaa58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f4cdaa5879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4cdaa58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f4cdaa587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3a9d6d31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3a9d6d31d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Plantear un debate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4cdaa5879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f4cdaa5879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f4cdaa5879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f4cdaa5879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f4cdaa5879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f4cdaa5879_2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f4cdaa5879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f4cdaa5879_2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f4cdaa5879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f4cdaa5879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f4cdaa5879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2f4cdaa5879_2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f4cdaa5879_2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f4cdaa5879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f4cdaa5879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f4cdaa5879_2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f4cdaa5879_2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f4cdaa5879_2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f4cdaa5879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2f4cdaa5879_2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f4cdaa5879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f4cdaa5879_2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f4cdaa5879_2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f4cdaa5879_2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f4cdaa5879_2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f4cdaa5879_2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a9d6d31d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a9d6d31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f4cdaa5879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2f4cdaa5879_2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f4cdaa5879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2f4cdaa5879_2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f4cdaa5879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2f4cdaa5879_2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4cdaa5879_4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f4cdaa5879_4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10 min de actividad + 5 min de puesta en común</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10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10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02" name="Google Shape;302;p10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3" name="Google Shape;303;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10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6" name="Google Shape;306;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10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10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3" name="Google Shape;313;p10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4" name="Google Shape;314;p10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5" name="Google Shape;315;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1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8" name="Google Shape;318;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11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1" name="Google Shape;321;p11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11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5" name="Google Shape;325;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1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9" name="Google Shape;329;p11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0" name="Google Shape;330;p11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1" name="Google Shape;331;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11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34" name="Google Shape;334;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11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7" name="Google Shape;337;p11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38" name="Google Shape;338;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43" name="Shape 343"/>
        <p:cNvGrpSpPr/>
        <p:nvPr/>
      </p:nvGrpSpPr>
      <p:grpSpPr>
        <a:xfrm>
          <a:off x="0" y="0"/>
          <a:ext cx="0" cy="0"/>
          <a:chOff x="0" y="0"/>
          <a:chExt cx="0" cy="0"/>
        </a:xfrm>
      </p:grpSpPr>
      <p:pic>
        <p:nvPicPr>
          <p:cNvPr id="344" name="Google Shape;344;p1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45" name="Shape 345"/>
        <p:cNvGrpSpPr/>
        <p:nvPr/>
      </p:nvGrpSpPr>
      <p:grpSpPr>
        <a:xfrm>
          <a:off x="0" y="0"/>
          <a:ext cx="0" cy="0"/>
          <a:chOff x="0" y="0"/>
          <a:chExt cx="0" cy="0"/>
        </a:xfrm>
      </p:grpSpPr>
      <p:pic>
        <p:nvPicPr>
          <p:cNvPr id="346" name="Google Shape;346;p1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7" name="Shape 347"/>
        <p:cNvGrpSpPr/>
        <p:nvPr/>
      </p:nvGrpSpPr>
      <p:grpSpPr>
        <a:xfrm>
          <a:off x="0" y="0"/>
          <a:ext cx="0" cy="0"/>
          <a:chOff x="0" y="0"/>
          <a:chExt cx="0" cy="0"/>
        </a:xfrm>
      </p:grpSpPr>
      <p:pic>
        <p:nvPicPr>
          <p:cNvPr id="348" name="Google Shape;348;p1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49" name="Shape 349"/>
        <p:cNvGrpSpPr/>
        <p:nvPr/>
      </p:nvGrpSpPr>
      <p:grpSpPr>
        <a:xfrm>
          <a:off x="0" y="0"/>
          <a:ext cx="0" cy="0"/>
          <a:chOff x="0" y="0"/>
          <a:chExt cx="0" cy="0"/>
        </a:xfrm>
      </p:grpSpPr>
      <p:pic>
        <p:nvPicPr>
          <p:cNvPr id="350" name="Google Shape;350;p1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1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 name="Google Shape;353;p1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354" name="Shape 354"/>
        <p:cNvGrpSpPr/>
        <p:nvPr/>
      </p:nvGrpSpPr>
      <p:grpSpPr>
        <a:xfrm>
          <a:off x="0" y="0"/>
          <a:ext cx="0" cy="0"/>
          <a:chOff x="0" y="0"/>
          <a:chExt cx="0" cy="0"/>
        </a:xfrm>
      </p:grpSpPr>
      <p:pic>
        <p:nvPicPr>
          <p:cNvPr id="355" name="Google Shape;355;p1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56" name="Shape 356"/>
        <p:cNvGrpSpPr/>
        <p:nvPr/>
      </p:nvGrpSpPr>
      <p:grpSpPr>
        <a:xfrm>
          <a:off x="0" y="0"/>
          <a:ext cx="0" cy="0"/>
          <a:chOff x="0" y="0"/>
          <a:chExt cx="0" cy="0"/>
        </a:xfrm>
      </p:grpSpPr>
      <p:pic>
        <p:nvPicPr>
          <p:cNvPr id="357" name="Google Shape;357;p1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1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0" name="Google Shape;360;p1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1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1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64" name="Shape 364"/>
        <p:cNvGrpSpPr/>
        <p:nvPr/>
      </p:nvGrpSpPr>
      <p:grpSpPr>
        <a:xfrm>
          <a:off x="0" y="0"/>
          <a:ext cx="0" cy="0"/>
          <a:chOff x="0" y="0"/>
          <a:chExt cx="0" cy="0"/>
        </a:xfrm>
      </p:grpSpPr>
      <p:pic>
        <p:nvPicPr>
          <p:cNvPr id="365" name="Google Shape;365;p1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_3">
    <p:bg>
      <p:bgPr>
        <a:blipFill>
          <a:blip r:embed="rId2">
            <a:alphaModFix/>
          </a:blip>
          <a:stretch>
            <a:fillRect/>
          </a:stretch>
        </a:blipFill>
      </p:bgPr>
    </p:bg>
    <p:spTree>
      <p:nvGrpSpPr>
        <p:cNvPr id="366" name="Shape 366"/>
        <p:cNvGrpSpPr/>
        <p:nvPr/>
      </p:nvGrpSpPr>
      <p:grpSpPr>
        <a:xfrm>
          <a:off x="0" y="0"/>
          <a:ext cx="0" cy="0"/>
          <a:chOff x="0" y="0"/>
          <a:chExt cx="0" cy="0"/>
        </a:xfrm>
      </p:grpSpPr>
      <p:pic>
        <p:nvPicPr>
          <p:cNvPr id="367" name="Google Shape;367;p1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id="369" name="Google Shape;369;p1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70" name="Google Shape;370;p129"/>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71" name="Shape 371"/>
        <p:cNvGrpSpPr/>
        <p:nvPr/>
      </p:nvGrpSpPr>
      <p:grpSpPr>
        <a:xfrm>
          <a:off x="0" y="0"/>
          <a:ext cx="0" cy="0"/>
          <a:chOff x="0" y="0"/>
          <a:chExt cx="0" cy="0"/>
        </a:xfrm>
      </p:grpSpPr>
      <p:pic>
        <p:nvPicPr>
          <p:cNvPr id="372" name="Google Shape;372;p1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73" name="Shape 373"/>
        <p:cNvGrpSpPr/>
        <p:nvPr/>
      </p:nvGrpSpPr>
      <p:grpSpPr>
        <a:xfrm>
          <a:off x="0" y="0"/>
          <a:ext cx="0" cy="0"/>
          <a:chOff x="0" y="0"/>
          <a:chExt cx="0" cy="0"/>
        </a:xfrm>
      </p:grpSpPr>
      <p:pic>
        <p:nvPicPr>
          <p:cNvPr id="374" name="Google Shape;374;p1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p1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1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378" name="Shape 378"/>
        <p:cNvGrpSpPr/>
        <p:nvPr/>
      </p:nvGrpSpPr>
      <p:grpSpPr>
        <a:xfrm>
          <a:off x="0" y="0"/>
          <a:ext cx="0" cy="0"/>
          <a:chOff x="0" y="0"/>
          <a:chExt cx="0" cy="0"/>
        </a:xfrm>
      </p:grpSpPr>
      <p:pic>
        <p:nvPicPr>
          <p:cNvPr id="379" name="Google Shape;379;p1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80" name="Shape 380"/>
        <p:cNvGrpSpPr/>
        <p:nvPr/>
      </p:nvGrpSpPr>
      <p:grpSpPr>
        <a:xfrm>
          <a:off x="0" y="0"/>
          <a:ext cx="0" cy="0"/>
          <a:chOff x="0" y="0"/>
          <a:chExt cx="0" cy="0"/>
        </a:xfrm>
      </p:grpSpPr>
      <p:pic>
        <p:nvPicPr>
          <p:cNvPr id="381" name="Google Shape;381;p13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 name="Google Shape;38;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_2">
    <p:bg>
      <p:bgPr>
        <a:blipFill>
          <a:blip r:embed="rId2">
            <a:alphaModFix/>
          </a:blip>
          <a:stretch>
            <a:fillRect/>
          </a:stretch>
        </a:blipFill>
      </p:bgPr>
    </p:bg>
    <p:spTree>
      <p:nvGrpSpPr>
        <p:cNvPr id="382" name="Shape 382"/>
        <p:cNvGrpSpPr/>
        <p:nvPr/>
      </p:nvGrpSpPr>
      <p:grpSpPr>
        <a:xfrm>
          <a:off x="0" y="0"/>
          <a:ext cx="0" cy="0"/>
          <a:chOff x="0" y="0"/>
          <a:chExt cx="0" cy="0"/>
        </a:xfrm>
      </p:grpSpPr>
      <p:pic>
        <p:nvPicPr>
          <p:cNvPr id="383" name="Google Shape;383;p1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384" name="Shape 384"/>
        <p:cNvGrpSpPr/>
        <p:nvPr/>
      </p:nvGrpSpPr>
      <p:grpSpPr>
        <a:xfrm>
          <a:off x="0" y="0"/>
          <a:ext cx="0" cy="0"/>
          <a:chOff x="0" y="0"/>
          <a:chExt cx="0" cy="0"/>
        </a:xfrm>
      </p:grpSpPr>
      <p:pic>
        <p:nvPicPr>
          <p:cNvPr id="385" name="Google Shape;385;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86" name="Shape 386"/>
        <p:cNvGrpSpPr/>
        <p:nvPr/>
      </p:nvGrpSpPr>
      <p:grpSpPr>
        <a:xfrm>
          <a:off x="0" y="0"/>
          <a:ext cx="0" cy="0"/>
          <a:chOff x="0" y="0"/>
          <a:chExt cx="0" cy="0"/>
        </a:xfrm>
      </p:grpSpPr>
      <p:pic>
        <p:nvPicPr>
          <p:cNvPr id="387" name="Google Shape;387;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88" name="Google Shape;388;p13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1">
  <p:cSld name="SECTION_HEADER_1_1_1_1_3">
    <p:bg>
      <p:bgPr>
        <a:blipFill>
          <a:blip r:embed="rId2">
            <a:alphaModFix/>
          </a:blip>
          <a:stretch>
            <a:fillRect/>
          </a:stretch>
        </a:blipFill>
      </p:bgPr>
    </p:bg>
    <p:spTree>
      <p:nvGrpSpPr>
        <p:cNvPr id="389" name="Shape 389"/>
        <p:cNvGrpSpPr/>
        <p:nvPr/>
      </p:nvGrpSpPr>
      <p:grpSpPr>
        <a:xfrm>
          <a:off x="0" y="0"/>
          <a:ext cx="0" cy="0"/>
          <a:chOff x="0" y="0"/>
          <a:chExt cx="0" cy="0"/>
        </a:xfrm>
      </p:grpSpPr>
      <p:pic>
        <p:nvPicPr>
          <p:cNvPr id="390" name="Google Shape;390;p1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391" name="Shape 391"/>
        <p:cNvGrpSpPr/>
        <p:nvPr/>
      </p:nvGrpSpPr>
      <p:grpSpPr>
        <a:xfrm>
          <a:off x="0" y="0"/>
          <a:ext cx="0" cy="0"/>
          <a:chOff x="0" y="0"/>
          <a:chExt cx="0" cy="0"/>
        </a:xfrm>
      </p:grpSpPr>
      <p:pic>
        <p:nvPicPr>
          <p:cNvPr id="392" name="Google Shape;392;p1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11">
    <p:bg>
      <p:bgPr>
        <a:blipFill>
          <a:blip r:embed="rId2">
            <a:alphaModFix/>
          </a:blip>
          <a:stretch>
            <a:fillRect/>
          </a:stretch>
        </a:blipFill>
      </p:bgPr>
    </p:bg>
    <p:spTree>
      <p:nvGrpSpPr>
        <p:cNvPr id="393" name="Shape 393"/>
        <p:cNvGrpSpPr/>
        <p:nvPr/>
      </p:nvGrpSpPr>
      <p:grpSpPr>
        <a:xfrm>
          <a:off x="0" y="0"/>
          <a:ext cx="0" cy="0"/>
          <a:chOff x="0" y="0"/>
          <a:chExt cx="0" cy="0"/>
        </a:xfrm>
      </p:grpSpPr>
      <p:pic>
        <p:nvPicPr>
          <p:cNvPr id="394" name="Google Shape;394;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41" name="Shape 41"/>
        <p:cNvGrpSpPr/>
        <p:nvPr/>
      </p:nvGrpSpPr>
      <p:grpSpPr>
        <a:xfrm>
          <a:off x="0" y="0"/>
          <a:ext cx="0" cy="0"/>
          <a:chOff x="0" y="0"/>
          <a:chExt cx="0" cy="0"/>
        </a:xfrm>
      </p:grpSpPr>
      <p:pic>
        <p:nvPicPr>
          <p:cNvPr id="42" name="Google Shape;42;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9">
  <p:cSld name="SECTION_HEADER_1_1_1_1_1_1_1_1_1_1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0">
  <p:cSld name="SECTION_HEADER_1_1_1_1_1_1_1_1_1_1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 name="Google Shape;64;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 name="Google Shape;6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 name="Google Shape;6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0" name="Google Shape;8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3" name="Google Shape;8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7" name="Google Shape;87;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9" name="Google Shape;8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2" name="Google Shape;9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5" name="Google Shape;95;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6" name="Google Shape;9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99" name="Shape 9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05" name="Shape 105"/>
        <p:cNvGrpSpPr/>
        <p:nvPr/>
      </p:nvGrpSpPr>
      <p:grpSpPr>
        <a:xfrm>
          <a:off x="0" y="0"/>
          <a:ext cx="0" cy="0"/>
          <a:chOff x="0" y="0"/>
          <a:chExt cx="0" cy="0"/>
        </a:xfrm>
      </p:grpSpPr>
      <p:sp>
        <p:nvSpPr>
          <p:cNvPr id="106" name="Google Shape;106;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8" name="Google Shape;108;p3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4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3" name="Google Shape;113;p4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1" name="Shape 121"/>
        <p:cNvGrpSpPr/>
        <p:nvPr/>
      </p:nvGrpSpPr>
      <p:grpSpPr>
        <a:xfrm>
          <a:off x="0" y="0"/>
          <a:ext cx="0" cy="0"/>
          <a:chOff x="0" y="0"/>
          <a:chExt cx="0" cy="0"/>
        </a:xfrm>
      </p:grpSpPr>
      <p:pic>
        <p:nvPicPr>
          <p:cNvPr id="122" name="Google Shape;122;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5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5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id="144" name="Google Shape;144;p5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6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6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 name="Shape 164"/>
        <p:cNvGrpSpPr/>
        <p:nvPr/>
      </p:nvGrpSpPr>
      <p:grpSpPr>
        <a:xfrm>
          <a:off x="0" y="0"/>
          <a:ext cx="0" cy="0"/>
          <a:chOff x="0" y="0"/>
          <a:chExt cx="0" cy="0"/>
        </a:xfrm>
      </p:grpSpPr>
      <p:sp>
        <p:nvSpPr>
          <p:cNvPr id="165" name="Google Shape;165;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6" name="Google Shape;166;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7" name="Google Shape;16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3">
  <p:cSld name="SECTION_HEADER_1_5">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id="169" name="Google Shape;169;p6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0" name="Shape 170"/>
        <p:cNvGrpSpPr/>
        <p:nvPr/>
      </p:nvGrpSpPr>
      <p:grpSpPr>
        <a:xfrm>
          <a:off x="0" y="0"/>
          <a:ext cx="0" cy="0"/>
          <a:chOff x="0" y="0"/>
          <a:chExt cx="0" cy="0"/>
        </a:xfrm>
      </p:grpSpPr>
      <p:sp>
        <p:nvSpPr>
          <p:cNvPr id="171" name="Google Shape;171;p6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2" name="Google Shape;172;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sp>
        <p:nvSpPr>
          <p:cNvPr id="174" name="Google Shape;174;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 name="Google Shape;175;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6" name="Google Shape;176;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7" name="Shape 177"/>
        <p:cNvGrpSpPr/>
        <p:nvPr/>
      </p:nvGrpSpPr>
      <p:grpSpPr>
        <a:xfrm>
          <a:off x="0" y="0"/>
          <a:ext cx="0" cy="0"/>
          <a:chOff x="0" y="0"/>
          <a:chExt cx="0" cy="0"/>
        </a:xfrm>
      </p:grpSpPr>
      <p:sp>
        <p:nvSpPr>
          <p:cNvPr id="178" name="Google Shape;178;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 name="Google Shape;179;p6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0" name="Google Shape;180;p6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1" name="Google Shape;18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4" name="Google Shape;184;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sp>
        <p:nvSpPr>
          <p:cNvPr id="186" name="Google Shape;186;p7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7" name="Google Shape;187;p7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8" name="Google Shape;188;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9" name="Shape 189"/>
        <p:cNvGrpSpPr/>
        <p:nvPr/>
      </p:nvGrpSpPr>
      <p:grpSpPr>
        <a:xfrm>
          <a:off x="0" y="0"/>
          <a:ext cx="0" cy="0"/>
          <a:chOff x="0" y="0"/>
          <a:chExt cx="0" cy="0"/>
        </a:xfrm>
      </p:grpSpPr>
      <p:sp>
        <p:nvSpPr>
          <p:cNvPr id="190" name="Google Shape;190;p7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1" name="Google Shape;19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2" name="Shape 192"/>
        <p:cNvGrpSpPr/>
        <p:nvPr/>
      </p:nvGrpSpPr>
      <p:grpSpPr>
        <a:xfrm>
          <a:off x="0" y="0"/>
          <a:ext cx="0" cy="0"/>
          <a:chOff x="0" y="0"/>
          <a:chExt cx="0" cy="0"/>
        </a:xfrm>
      </p:grpSpPr>
      <p:sp>
        <p:nvSpPr>
          <p:cNvPr id="193" name="Google Shape;193;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5" name="Google Shape;195;p7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6" name="Google Shape;196;p7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7" name="Google Shape;19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8" name="Shape 198"/>
        <p:cNvGrpSpPr/>
        <p:nvPr/>
      </p:nvGrpSpPr>
      <p:grpSpPr>
        <a:xfrm>
          <a:off x="0" y="0"/>
          <a:ext cx="0" cy="0"/>
          <a:chOff x="0" y="0"/>
          <a:chExt cx="0" cy="0"/>
        </a:xfrm>
      </p:grpSpPr>
      <p:sp>
        <p:nvSpPr>
          <p:cNvPr id="199" name="Google Shape;199;p7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00" name="Google Shape;20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1" name="Shape 201"/>
        <p:cNvGrpSpPr/>
        <p:nvPr/>
      </p:nvGrpSpPr>
      <p:grpSpPr>
        <a:xfrm>
          <a:off x="0" y="0"/>
          <a:ext cx="0" cy="0"/>
          <a:chOff x="0" y="0"/>
          <a:chExt cx="0" cy="0"/>
        </a:xfrm>
      </p:grpSpPr>
      <p:sp>
        <p:nvSpPr>
          <p:cNvPr id="202" name="Google Shape;202;p7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3" name="Google Shape;203;p7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04" name="Google Shape;204;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5" name="Shape 205"/>
        <p:cNvGrpSpPr/>
        <p:nvPr/>
      </p:nvGrpSpPr>
      <p:grpSpPr>
        <a:xfrm>
          <a:off x="0" y="0"/>
          <a:ext cx="0" cy="0"/>
          <a:chOff x="0" y="0"/>
          <a:chExt cx="0" cy="0"/>
        </a:xfrm>
      </p:grpSpPr>
      <p:sp>
        <p:nvSpPr>
          <p:cNvPr id="206" name="Google Shape;206;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07" name="Shape 207"/>
        <p:cNvGrpSpPr/>
        <p:nvPr/>
      </p:nvGrpSpPr>
      <p:grpSpPr>
        <a:xfrm>
          <a:off x="0" y="0"/>
          <a:ext cx="0" cy="0"/>
          <a:chOff x="0" y="0"/>
          <a:chExt cx="0" cy="0"/>
        </a:xfrm>
      </p:grpSpPr>
      <p:sp>
        <p:nvSpPr>
          <p:cNvPr id="208" name="Google Shape;208;p7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7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7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 name="Google Shape;211;p7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7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13" name="Shape 213"/>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8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8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8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4" name="Shape 224"/>
        <p:cNvGrpSpPr/>
        <p:nvPr/>
      </p:nvGrpSpPr>
      <p:grpSpPr>
        <a:xfrm>
          <a:off x="0" y="0"/>
          <a:ext cx="0" cy="0"/>
          <a:chOff x="0" y="0"/>
          <a:chExt cx="0" cy="0"/>
        </a:xfrm>
      </p:grpSpPr>
      <p:sp>
        <p:nvSpPr>
          <p:cNvPr id="225" name="Google Shape;225;p8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6" name="Google Shape;226;p8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7" name="Google Shape;227;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8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0" name="Shape 230"/>
        <p:cNvGrpSpPr/>
        <p:nvPr/>
      </p:nvGrpSpPr>
      <p:grpSpPr>
        <a:xfrm>
          <a:off x="0" y="0"/>
          <a:ext cx="0" cy="0"/>
          <a:chOff x="0" y="0"/>
          <a:chExt cx="0" cy="0"/>
        </a:xfrm>
      </p:grpSpPr>
      <p:pic>
        <p:nvPicPr>
          <p:cNvPr id="231" name="Google Shape;231;p8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8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5" name="Shape 235"/>
        <p:cNvGrpSpPr/>
        <p:nvPr/>
      </p:nvGrpSpPr>
      <p:grpSpPr>
        <a:xfrm>
          <a:off x="0" y="0"/>
          <a:ext cx="0" cy="0"/>
          <a:chOff x="0" y="0"/>
          <a:chExt cx="0" cy="0"/>
        </a:xfrm>
      </p:grpSpPr>
      <p:pic>
        <p:nvPicPr>
          <p:cNvPr id="236" name="Google Shape;236;p8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8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8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1" name="Shape 241"/>
        <p:cNvGrpSpPr/>
        <p:nvPr/>
      </p:nvGrpSpPr>
      <p:grpSpPr>
        <a:xfrm>
          <a:off x="0" y="0"/>
          <a:ext cx="0" cy="0"/>
          <a:chOff x="0" y="0"/>
          <a:chExt cx="0" cy="0"/>
        </a:xfrm>
      </p:grpSpPr>
      <p:pic>
        <p:nvPicPr>
          <p:cNvPr id="242" name="Google Shape;242;p9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3" name="Shape 243"/>
        <p:cNvGrpSpPr/>
        <p:nvPr/>
      </p:nvGrpSpPr>
      <p:grpSpPr>
        <a:xfrm>
          <a:off x="0" y="0"/>
          <a:ext cx="0" cy="0"/>
          <a:chOff x="0" y="0"/>
          <a:chExt cx="0" cy="0"/>
        </a:xfrm>
      </p:grpSpPr>
      <p:sp>
        <p:nvSpPr>
          <p:cNvPr id="244" name="Google Shape;244;p9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5" name="Google Shape;245;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6" name="Shape 246"/>
        <p:cNvGrpSpPr/>
        <p:nvPr/>
      </p:nvGrpSpPr>
      <p:grpSpPr>
        <a:xfrm>
          <a:off x="0" y="0"/>
          <a:ext cx="0" cy="0"/>
          <a:chOff x="0" y="0"/>
          <a:chExt cx="0" cy="0"/>
        </a:xfrm>
      </p:grpSpPr>
      <p:sp>
        <p:nvSpPr>
          <p:cNvPr id="247" name="Google Shape;247;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8" name="Google Shape;248;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9" name="Google Shape;249;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0" name="Shape 250"/>
        <p:cNvGrpSpPr/>
        <p:nvPr/>
      </p:nvGrpSpPr>
      <p:grpSpPr>
        <a:xfrm>
          <a:off x="0" y="0"/>
          <a:ext cx="0" cy="0"/>
          <a:chOff x="0" y="0"/>
          <a:chExt cx="0" cy="0"/>
        </a:xfrm>
      </p:grpSpPr>
      <p:sp>
        <p:nvSpPr>
          <p:cNvPr id="251" name="Google Shape;251;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2" name="Google Shape;252;p9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3" name="Google Shape;253;p9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4" name="Google Shape;25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 name="Google Shape;2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sp>
        <p:nvSpPr>
          <p:cNvPr id="256" name="Google Shape;256;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7" name="Google Shape;25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8" name="Shape 258"/>
        <p:cNvGrpSpPr/>
        <p:nvPr/>
      </p:nvGrpSpPr>
      <p:grpSpPr>
        <a:xfrm>
          <a:off x="0" y="0"/>
          <a:ext cx="0" cy="0"/>
          <a:chOff x="0" y="0"/>
          <a:chExt cx="0" cy="0"/>
        </a:xfrm>
      </p:grpSpPr>
      <p:sp>
        <p:nvSpPr>
          <p:cNvPr id="259" name="Google Shape;259;p9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0" name="Google Shape;260;p9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1" name="Google Shape;261;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2" name="Shape 262"/>
        <p:cNvGrpSpPr/>
        <p:nvPr/>
      </p:nvGrpSpPr>
      <p:grpSpPr>
        <a:xfrm>
          <a:off x="0" y="0"/>
          <a:ext cx="0" cy="0"/>
          <a:chOff x="0" y="0"/>
          <a:chExt cx="0" cy="0"/>
        </a:xfrm>
      </p:grpSpPr>
      <p:sp>
        <p:nvSpPr>
          <p:cNvPr id="263" name="Google Shape;263;p9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4" name="Google Shape;264;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5" name="Shape 265"/>
        <p:cNvGrpSpPr/>
        <p:nvPr/>
      </p:nvGrpSpPr>
      <p:grpSpPr>
        <a:xfrm>
          <a:off x="0" y="0"/>
          <a:ext cx="0" cy="0"/>
          <a:chOff x="0" y="0"/>
          <a:chExt cx="0" cy="0"/>
        </a:xfrm>
      </p:grpSpPr>
      <p:sp>
        <p:nvSpPr>
          <p:cNvPr id="266" name="Google Shape;266;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9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8" name="Google Shape;268;p9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9" name="Google Shape;269;p9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0" name="Google Shape;270;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1" name="Shape 271"/>
        <p:cNvGrpSpPr/>
        <p:nvPr/>
      </p:nvGrpSpPr>
      <p:grpSpPr>
        <a:xfrm>
          <a:off x="0" y="0"/>
          <a:ext cx="0" cy="0"/>
          <a:chOff x="0" y="0"/>
          <a:chExt cx="0" cy="0"/>
        </a:xfrm>
      </p:grpSpPr>
      <p:sp>
        <p:nvSpPr>
          <p:cNvPr id="272" name="Google Shape;272;p9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73" name="Google Shape;273;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4" name="Shape 274"/>
        <p:cNvGrpSpPr/>
        <p:nvPr/>
      </p:nvGrpSpPr>
      <p:grpSpPr>
        <a:xfrm>
          <a:off x="0" y="0"/>
          <a:ext cx="0" cy="0"/>
          <a:chOff x="0" y="0"/>
          <a:chExt cx="0" cy="0"/>
        </a:xfrm>
      </p:grpSpPr>
      <p:sp>
        <p:nvSpPr>
          <p:cNvPr id="275" name="Google Shape;275;p9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6" name="Google Shape;276;p9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77" name="Google Shape;277;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8" name="Shape 278"/>
        <p:cNvGrpSpPr/>
        <p:nvPr/>
      </p:nvGrpSpPr>
      <p:grpSpPr>
        <a:xfrm>
          <a:off x="0" y="0"/>
          <a:ext cx="0" cy="0"/>
          <a:chOff x="0" y="0"/>
          <a:chExt cx="0" cy="0"/>
        </a:xfrm>
      </p:grpSpPr>
      <p:sp>
        <p:nvSpPr>
          <p:cNvPr id="279" name="Google Shape;279;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0" name="Shape 280"/>
        <p:cNvGrpSpPr/>
        <p:nvPr/>
      </p:nvGrpSpPr>
      <p:grpSpPr>
        <a:xfrm>
          <a:off x="0" y="0"/>
          <a:ext cx="0" cy="0"/>
          <a:chOff x="0" y="0"/>
          <a:chExt cx="0" cy="0"/>
        </a:xfrm>
      </p:grpSpPr>
      <p:sp>
        <p:nvSpPr>
          <p:cNvPr id="281" name="Google Shape;281;p101"/>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101"/>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normAutofit/>
          </a:bodyPr>
          <a:lstStyle>
            <a:lvl1pPr indent="-336550" lvl="0" marL="457200" algn="l">
              <a:lnSpc>
                <a:spcPct val="120000"/>
              </a:lnSpc>
              <a:spcBef>
                <a:spcPts val="800"/>
              </a:spcBef>
              <a:spcAft>
                <a:spcPts val="0"/>
              </a:spcAft>
              <a:buClr>
                <a:schemeClr val="lt1"/>
              </a:buClr>
              <a:buSzPts val="1700"/>
              <a:buChar char="•"/>
              <a:defRPr/>
            </a:lvl1pPr>
            <a:lvl2pPr indent="-336550" lvl="1" marL="914400" algn="l">
              <a:lnSpc>
                <a:spcPct val="120000"/>
              </a:lnSpc>
              <a:spcBef>
                <a:spcPts val="400"/>
              </a:spcBef>
              <a:spcAft>
                <a:spcPts val="0"/>
              </a:spcAft>
              <a:buClr>
                <a:schemeClr val="lt1"/>
              </a:buClr>
              <a:buSzPts val="1700"/>
              <a:buChar char="•"/>
              <a:defRPr/>
            </a:lvl2pPr>
            <a:lvl3pPr indent="-336550" lvl="2" marL="1371600" algn="l">
              <a:lnSpc>
                <a:spcPct val="120000"/>
              </a:lnSpc>
              <a:spcBef>
                <a:spcPts val="400"/>
              </a:spcBef>
              <a:spcAft>
                <a:spcPts val="0"/>
              </a:spcAft>
              <a:buClr>
                <a:schemeClr val="lt1"/>
              </a:buClr>
              <a:buSzPts val="1700"/>
              <a:buChar char="•"/>
              <a:defRPr/>
            </a:lvl3pPr>
            <a:lvl4pPr indent="-336550" lvl="3" marL="1828800" algn="l">
              <a:lnSpc>
                <a:spcPct val="120000"/>
              </a:lnSpc>
              <a:spcBef>
                <a:spcPts val="400"/>
              </a:spcBef>
              <a:spcAft>
                <a:spcPts val="0"/>
              </a:spcAft>
              <a:buClr>
                <a:schemeClr val="lt1"/>
              </a:buClr>
              <a:buSzPts val="1700"/>
              <a:buChar char="•"/>
              <a:defRPr/>
            </a:lvl4pPr>
            <a:lvl5pPr indent="-336550" lvl="4" marL="2286000" algn="l">
              <a:lnSpc>
                <a:spcPct val="120000"/>
              </a:lnSpc>
              <a:spcBef>
                <a:spcPts val="400"/>
              </a:spcBef>
              <a:spcAft>
                <a:spcPts val="0"/>
              </a:spcAft>
              <a:buClr>
                <a:schemeClr val="lt1"/>
              </a:buClr>
              <a:buSzPts val="1700"/>
              <a:buChar char="•"/>
              <a:defRPr/>
            </a:lvl5pPr>
            <a:lvl6pPr indent="-336550" lvl="5" marL="2743200" algn="l">
              <a:lnSpc>
                <a:spcPct val="120000"/>
              </a:lnSpc>
              <a:spcBef>
                <a:spcPts val="400"/>
              </a:spcBef>
              <a:spcAft>
                <a:spcPts val="0"/>
              </a:spcAft>
              <a:buClr>
                <a:schemeClr val="lt1"/>
              </a:buClr>
              <a:buSzPts val="1700"/>
              <a:buChar char="•"/>
              <a:defRPr/>
            </a:lvl6pPr>
            <a:lvl7pPr indent="-336550" lvl="6" marL="3200400" algn="l">
              <a:lnSpc>
                <a:spcPct val="120000"/>
              </a:lnSpc>
              <a:spcBef>
                <a:spcPts val="400"/>
              </a:spcBef>
              <a:spcAft>
                <a:spcPts val="0"/>
              </a:spcAft>
              <a:buClr>
                <a:schemeClr val="lt1"/>
              </a:buClr>
              <a:buSzPts val="1700"/>
              <a:buChar char="•"/>
              <a:defRPr/>
            </a:lvl7pPr>
            <a:lvl8pPr indent="-336550" lvl="7" marL="3657600" algn="l">
              <a:lnSpc>
                <a:spcPct val="120000"/>
              </a:lnSpc>
              <a:spcBef>
                <a:spcPts val="400"/>
              </a:spcBef>
              <a:spcAft>
                <a:spcPts val="0"/>
              </a:spcAft>
              <a:buClr>
                <a:schemeClr val="lt1"/>
              </a:buClr>
              <a:buSzPts val="1700"/>
              <a:buChar char="•"/>
              <a:defRPr/>
            </a:lvl8pPr>
            <a:lvl9pPr indent="-336550" lvl="8" marL="4114800" algn="l">
              <a:lnSpc>
                <a:spcPct val="120000"/>
              </a:lnSpc>
              <a:spcBef>
                <a:spcPts val="400"/>
              </a:spcBef>
              <a:spcAft>
                <a:spcPts val="0"/>
              </a:spcAft>
              <a:buClr>
                <a:schemeClr val="lt1"/>
              </a:buClr>
              <a:buSzPts val="1700"/>
              <a:buChar char="•"/>
              <a:defRPr/>
            </a:lvl9pPr>
          </a:lstStyle>
          <a:p/>
        </p:txBody>
      </p:sp>
      <p:sp>
        <p:nvSpPr>
          <p:cNvPr id="283" name="Google Shape;283;p101"/>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4" name="Google Shape;284;p101"/>
          <p:cNvSpPr txBox="1"/>
          <p:nvPr>
            <p:ph idx="11" type="ftr"/>
          </p:nvPr>
        </p:nvSpPr>
        <p:spPr>
          <a:xfrm>
            <a:off x="856058" y="4412456"/>
            <a:ext cx="46797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5" name="Google Shape;285;p101"/>
          <p:cNvSpPr txBox="1"/>
          <p:nvPr>
            <p:ph idx="12" type="sldNum"/>
          </p:nvPr>
        </p:nvSpPr>
        <p:spPr>
          <a:xfrm>
            <a:off x="7707241" y="4412455"/>
            <a:ext cx="578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OBJECT_1">
    <p:spTree>
      <p:nvGrpSpPr>
        <p:cNvPr id="286" name="Shape 286"/>
        <p:cNvGrpSpPr/>
        <p:nvPr/>
      </p:nvGrpSpPr>
      <p:grpSpPr>
        <a:xfrm>
          <a:off x="0" y="0"/>
          <a:ext cx="0" cy="0"/>
          <a:chOff x="0" y="0"/>
          <a:chExt cx="0" cy="0"/>
        </a:xfrm>
      </p:grpSpPr>
      <p:sp>
        <p:nvSpPr>
          <p:cNvPr id="287" name="Google Shape;287;p10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10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9" name="Google Shape;289;p10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0" name="Google Shape;290;p10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10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p10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5.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theme" Target="../theme/theme3.xml"/><Relationship Id="rId1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0" Type="http://schemas.openxmlformats.org/officeDocument/2006/relationships/theme" Target="../theme/theme6.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26" Type="http://schemas.openxmlformats.org/officeDocument/2006/relationships/theme" Target="../theme/theme1.xml"/><Relationship Id="rId25" Type="http://schemas.openxmlformats.org/officeDocument/2006/relationships/slideLayout" Target="../slideLayouts/slideLayout100.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29" Type="http://schemas.openxmlformats.org/officeDocument/2006/relationships/slideLayout" Target="../slideLayouts/slideLayout129.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11" Type="http://schemas.openxmlformats.org/officeDocument/2006/relationships/slideLayout" Target="../slideLayouts/slideLayout111.xml"/><Relationship Id="rId33" Type="http://schemas.openxmlformats.org/officeDocument/2006/relationships/slideLayout" Target="../slideLayouts/slideLayout133.xml"/><Relationship Id="rId10" Type="http://schemas.openxmlformats.org/officeDocument/2006/relationships/slideLayout" Target="../slideLayouts/slideLayout110.xml"/><Relationship Id="rId32" Type="http://schemas.openxmlformats.org/officeDocument/2006/relationships/slideLayout" Target="../slideLayouts/slideLayout132.xml"/><Relationship Id="rId13" Type="http://schemas.openxmlformats.org/officeDocument/2006/relationships/slideLayout" Target="../slideLayouts/slideLayout113.xml"/><Relationship Id="rId35" Type="http://schemas.openxmlformats.org/officeDocument/2006/relationships/slideLayout" Target="../slideLayouts/slideLayout135.xml"/><Relationship Id="rId12" Type="http://schemas.openxmlformats.org/officeDocument/2006/relationships/slideLayout" Target="../slideLayouts/slideLayout112.xml"/><Relationship Id="rId34" Type="http://schemas.openxmlformats.org/officeDocument/2006/relationships/slideLayout" Target="../slideLayouts/slideLayout134.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36" Type="http://schemas.openxmlformats.org/officeDocument/2006/relationships/theme" Target="../theme/theme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 name="Shape 101"/>
        <p:cNvGrpSpPr/>
        <p:nvPr/>
      </p:nvGrpSpPr>
      <p:grpSpPr>
        <a:xfrm>
          <a:off x="0" y="0"/>
          <a:ext cx="0" cy="0"/>
          <a:chOff x="0" y="0"/>
          <a:chExt cx="0" cy="0"/>
        </a:xfrm>
      </p:grpSpPr>
      <p:sp>
        <p:nvSpPr>
          <p:cNvPr id="102" name="Google Shape;10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3" name="Google Shape;10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4" name="Google Shape;10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9" name="Shape 129"/>
        <p:cNvGrpSpPr/>
        <p:nvPr/>
      </p:nvGrpSpPr>
      <p:grpSpPr>
        <a:xfrm>
          <a:off x="0" y="0"/>
          <a:ext cx="0" cy="0"/>
          <a:chOff x="0" y="0"/>
          <a:chExt cx="0" cy="0"/>
        </a:xfrm>
      </p:grpSpPr>
      <p:sp>
        <p:nvSpPr>
          <p:cNvPr id="130" name="Google Shape;13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1" name="Google Shape;131;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2" name="Google Shape;13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6" name="Google Shape;216;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17" name="Google Shape;21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98" name="Google Shape;298;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299" name="Google Shape;29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1.xml"/><Relationship Id="rId3"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 Id="rId3" Type="http://schemas.openxmlformats.org/officeDocument/2006/relationships/image" Target="../media/image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xml"/><Relationship Id="rId3" Type="http://schemas.openxmlformats.org/officeDocument/2006/relationships/image" Target="../media/image9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 Id="rId3"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image" Target="../media/image85.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 Id="rId3"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1.xml"/><Relationship Id="rId3" Type="http://schemas.openxmlformats.org/officeDocument/2006/relationships/image" Target="../media/image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41"/>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rgbClr val="EAFF6A"/>
                </a:solidFill>
                <a:latin typeface="DM Sans"/>
                <a:ea typeface="DM Sans"/>
                <a:cs typeface="DM Sans"/>
                <a:sym typeface="DM Sans"/>
              </a:rPr>
              <a:t>Inteligencia Artificial</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
        <p:nvSpPr>
          <p:cNvPr id="400" name="Google Shape;400;p1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9</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FUNDAMENTOS PARA LA CIENCIA DE DATOS</a:t>
            </a:r>
            <a:endParaRPr b="0" i="0" sz="1600" u="none" cap="none" strike="noStrike">
              <a:solidFill>
                <a:schemeClr val="lt1"/>
              </a:solidFill>
              <a:latin typeface="DM Sans"/>
              <a:ea typeface="DM Sans"/>
              <a:cs typeface="DM Sans"/>
              <a:sym typeface="DM Sans"/>
            </a:endParaRPr>
          </a:p>
        </p:txBody>
      </p:sp>
      <p:pic>
        <p:nvPicPr>
          <p:cNvPr id="401" name="Google Shape;401;p141"/>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50"/>
          <p:cNvSpPr/>
          <p:nvPr/>
        </p:nvSpPr>
        <p:spPr>
          <a:xfrm>
            <a:off x="240150" y="308375"/>
            <a:ext cx="622500" cy="58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50"/>
          <p:cNvSpPr txBox="1"/>
          <p:nvPr/>
        </p:nvSpPr>
        <p:spPr>
          <a:xfrm>
            <a:off x="453900" y="1065625"/>
            <a:ext cx="65508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Análisis de un Asistente Virtual</a:t>
            </a:r>
            <a:endParaRPr b="1" sz="3600">
              <a:solidFill>
                <a:schemeClr val="dk1"/>
              </a:solidFill>
              <a:latin typeface="DM Sans"/>
              <a:ea typeface="DM Sans"/>
              <a:cs typeface="DM Sans"/>
              <a:sym typeface="DM Sans"/>
            </a:endParaRPr>
          </a:p>
        </p:txBody>
      </p:sp>
      <p:sp>
        <p:nvSpPr>
          <p:cNvPr id="475" name="Google Shape;475;p150"/>
          <p:cNvSpPr txBox="1"/>
          <p:nvPr/>
        </p:nvSpPr>
        <p:spPr>
          <a:xfrm>
            <a:off x="862650" y="356500"/>
            <a:ext cx="4591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 COLABORATIVA</a:t>
            </a:r>
            <a:endParaRPr sz="1800">
              <a:solidFill>
                <a:schemeClr val="dk2"/>
              </a:solidFill>
            </a:endParaRPr>
          </a:p>
        </p:txBody>
      </p:sp>
      <p:sp>
        <p:nvSpPr>
          <p:cNvPr id="476" name="Google Shape;476;p150"/>
          <p:cNvSpPr txBox="1"/>
          <p:nvPr/>
        </p:nvSpPr>
        <p:spPr>
          <a:xfrm>
            <a:off x="703375" y="2266875"/>
            <a:ext cx="7790400" cy="28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2"/>
                </a:solidFill>
                <a:latin typeface="DM Sans"/>
                <a:ea typeface="DM Sans"/>
                <a:cs typeface="DM Sans"/>
                <a:sym typeface="DM Sans"/>
              </a:rPr>
              <a:t>Consigna:</a:t>
            </a:r>
            <a:endParaRPr b="1" sz="1600">
              <a:solidFill>
                <a:schemeClr val="dk2"/>
              </a:solidFill>
              <a:latin typeface="DM Sans"/>
              <a:ea typeface="DM Sans"/>
              <a:cs typeface="DM Sans"/>
              <a:sym typeface="DM Sans"/>
            </a:endParaRPr>
          </a:p>
          <a:p>
            <a:pPr indent="-317500" lvl="0" marL="457200" rtl="0" algn="l">
              <a:spcBef>
                <a:spcPts val="0"/>
              </a:spcBef>
              <a:spcAft>
                <a:spcPts val="0"/>
              </a:spcAft>
              <a:buSzPts val="1400"/>
              <a:buAutoNum type="arabicPeriod"/>
            </a:pPr>
            <a:r>
              <a:rPr b="1" lang="es" sz="1350">
                <a:solidFill>
                  <a:schemeClr val="dk1"/>
                </a:solidFill>
                <a:latin typeface="DM Sans"/>
                <a:ea typeface="DM Sans"/>
                <a:cs typeface="DM Sans"/>
                <a:sym typeface="DM Sans"/>
              </a:rPr>
              <a:t>Identificar una Función Actual del Asistente:</a:t>
            </a:r>
            <a:r>
              <a:rPr lang="es" sz="1350">
                <a:solidFill>
                  <a:schemeClr val="dk1"/>
                </a:solidFill>
                <a:latin typeface="DM Sans"/>
                <a:ea typeface="DM Sans"/>
                <a:cs typeface="DM Sans"/>
                <a:sym typeface="DM Sans"/>
              </a:rPr>
              <a:t> Deben comenzar identificando una función actual del asistente virtual mostrado en la demostración (por ejemplo, conversión de texto a voz, extracción de información de la web, etc.).</a:t>
            </a:r>
            <a:endParaRPr sz="1350">
              <a:solidFill>
                <a:schemeClr val="dk1"/>
              </a:solidFill>
              <a:latin typeface="DM Sans"/>
              <a:ea typeface="DM Sans"/>
              <a:cs typeface="DM Sans"/>
              <a:sym typeface="DM Sans"/>
            </a:endParaRPr>
          </a:p>
          <a:p>
            <a:pPr indent="-317500" lvl="0" marL="457200" rtl="0" algn="l">
              <a:spcBef>
                <a:spcPts val="0"/>
              </a:spcBef>
              <a:spcAft>
                <a:spcPts val="0"/>
              </a:spcAft>
              <a:buSzPts val="1400"/>
              <a:buAutoNum type="arabicPeriod"/>
            </a:pPr>
            <a:r>
              <a:rPr b="1" lang="es" sz="1350">
                <a:solidFill>
                  <a:schemeClr val="dk1"/>
                </a:solidFill>
                <a:latin typeface="DM Sans"/>
                <a:ea typeface="DM Sans"/>
                <a:cs typeface="DM Sans"/>
                <a:sym typeface="DM Sans"/>
              </a:rPr>
              <a:t>Proponer Mejoras:</a:t>
            </a:r>
            <a:r>
              <a:rPr lang="es" sz="1350">
                <a:solidFill>
                  <a:schemeClr val="dk1"/>
                </a:solidFill>
                <a:latin typeface="DM Sans"/>
                <a:ea typeface="DM Sans"/>
                <a:cs typeface="DM Sans"/>
                <a:sym typeface="DM Sans"/>
              </a:rPr>
              <a:t> Pueden pensar en cómo hacerla más eficiente, precisa, o adaptable a diferentes contextos (por ejemplo, hacer que el asistente entienda mejor el contexto de las preguntas o que ofrezca respuestas más personalizadas).</a:t>
            </a:r>
            <a:endParaRPr sz="1350">
              <a:solidFill>
                <a:schemeClr val="dk1"/>
              </a:solidFill>
              <a:latin typeface="DM Sans"/>
              <a:ea typeface="DM Sans"/>
              <a:cs typeface="DM Sans"/>
              <a:sym typeface="DM Sans"/>
            </a:endParaRPr>
          </a:p>
          <a:p>
            <a:pPr indent="-317500" lvl="0" marL="457200" rtl="0" algn="l">
              <a:spcBef>
                <a:spcPts val="0"/>
              </a:spcBef>
              <a:spcAft>
                <a:spcPts val="0"/>
              </a:spcAft>
              <a:buSzPts val="1400"/>
              <a:buAutoNum type="arabicPeriod"/>
            </a:pPr>
            <a:r>
              <a:rPr b="1" lang="es" sz="1350">
                <a:solidFill>
                  <a:schemeClr val="dk1"/>
                </a:solidFill>
                <a:latin typeface="DM Sans"/>
                <a:ea typeface="DM Sans"/>
                <a:cs typeface="DM Sans"/>
                <a:sym typeface="DM Sans"/>
              </a:rPr>
              <a:t>Sugerir Nuevas Funciones:</a:t>
            </a:r>
            <a:r>
              <a:rPr lang="es" sz="1350">
                <a:solidFill>
                  <a:schemeClr val="dk1"/>
                </a:solidFill>
                <a:latin typeface="DM Sans"/>
                <a:ea typeface="DM Sans"/>
                <a:cs typeface="DM Sans"/>
                <a:sym typeface="DM Sans"/>
              </a:rPr>
              <a:t> Además de mejorar una función existente, deben proponer al menos una nueva función que creen que sería útil para un asistente virtual. Esto puede ser algo completamente nuevo, como la integración con otras aplicaciones o la capacidad de realizar tareas complejas.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2"/>
              </a:solidFill>
              <a:latin typeface="DM Sans"/>
              <a:ea typeface="DM Sans"/>
              <a:cs typeface="DM Sans"/>
              <a:sym typeface="DM Sans"/>
            </a:endParaRPr>
          </a:p>
        </p:txBody>
      </p:sp>
      <p:pic>
        <p:nvPicPr>
          <p:cNvPr id="477" name="Google Shape;477;p150" title="ícono de actividad colaborativa"/>
          <p:cNvPicPr preferRelativeResize="0"/>
          <p:nvPr/>
        </p:nvPicPr>
        <p:blipFill>
          <a:blip r:embed="rId3">
            <a:alphaModFix/>
          </a:blip>
          <a:stretch>
            <a:fillRect/>
          </a:stretch>
        </p:blipFill>
        <p:spPr>
          <a:xfrm>
            <a:off x="362842" y="415116"/>
            <a:ext cx="377000" cy="3753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151"/>
          <p:cNvSpPr/>
          <p:nvPr/>
        </p:nvSpPr>
        <p:spPr>
          <a:xfrm>
            <a:off x="4202556" y="16799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1"/>
          <p:cNvSpPr txBox="1"/>
          <p:nvPr/>
        </p:nvSpPr>
        <p:spPr>
          <a:xfrm>
            <a:off x="1461300" y="26110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grpSp>
        <p:nvGrpSpPr>
          <p:cNvPr id="484" name="Google Shape;484;p151"/>
          <p:cNvGrpSpPr/>
          <p:nvPr/>
        </p:nvGrpSpPr>
        <p:grpSpPr>
          <a:xfrm>
            <a:off x="0" y="-7400"/>
            <a:ext cx="9143925" cy="44400"/>
            <a:chOff x="0" y="-7400"/>
            <a:chExt cx="9143925" cy="44400"/>
          </a:xfrm>
        </p:grpSpPr>
        <p:sp>
          <p:nvSpPr>
            <p:cNvPr id="485" name="Google Shape;485;p151"/>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486" name="Google Shape;486;p151"/>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pic>
        <p:nvPicPr>
          <p:cNvPr id="487" name="Google Shape;487;p151" title="ícono de actividad colaborativa"/>
          <p:cNvPicPr preferRelativeResize="0"/>
          <p:nvPr/>
        </p:nvPicPr>
        <p:blipFill>
          <a:blip r:embed="rId3">
            <a:alphaModFix/>
          </a:blip>
          <a:stretch>
            <a:fillRect/>
          </a:stretch>
        </p:blipFill>
        <p:spPr>
          <a:xfrm>
            <a:off x="4345638" y="1823097"/>
            <a:ext cx="452650" cy="452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52"/>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IA y robótica</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153"/>
          <p:cNvGrpSpPr/>
          <p:nvPr/>
        </p:nvGrpSpPr>
        <p:grpSpPr>
          <a:xfrm>
            <a:off x="473370" y="619431"/>
            <a:ext cx="738905" cy="738905"/>
            <a:chOff x="575612" y="1950748"/>
            <a:chExt cx="431100" cy="431100"/>
          </a:xfrm>
        </p:grpSpPr>
        <p:sp>
          <p:nvSpPr>
            <p:cNvPr id="498" name="Google Shape;498;p15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15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00" name="Google Shape;500;p15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01" name="Google Shape;501;p153"/>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B7B7B7"/>
                </a:solidFill>
                <a:latin typeface="DM Sans"/>
                <a:ea typeface="DM Sans"/>
                <a:cs typeface="DM Sans"/>
                <a:sym typeface="DM Sans"/>
              </a:rPr>
              <a:t>Los robots forman parte del tipo de IA vinculada con los “Sistemas que actúan como humanos”.  En la actualidad, podemos encontrar un montón de robots distintos que realizan actividades diferentes.</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p:txBody>
      </p:sp>
      <p:sp>
        <p:nvSpPr>
          <p:cNvPr id="502" name="Google Shape;502;p153"/>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¿Qué ejemplos se te ocurren?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154"/>
          <p:cNvGrpSpPr/>
          <p:nvPr/>
        </p:nvGrpSpPr>
        <p:grpSpPr>
          <a:xfrm>
            <a:off x="473370" y="619431"/>
            <a:ext cx="738905" cy="738905"/>
            <a:chOff x="575612" y="1950748"/>
            <a:chExt cx="431100" cy="431100"/>
          </a:xfrm>
        </p:grpSpPr>
        <p:sp>
          <p:nvSpPr>
            <p:cNvPr id="508" name="Google Shape;508;p15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9" name="Google Shape;509;p15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10" name="Google Shape;510;p1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11" name="Google Shape;511;p15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La robótica también se utiliza en el ámbito empresarial, en áreas como finanzas, turismo, transporte, educación y hasta entretenimiento.</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512" name="Google Shape;512;p154"/>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¿Qué ejemplos se te ocurren?</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5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Aplicaciones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en la industria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156"/>
          <p:cNvGrpSpPr/>
          <p:nvPr/>
        </p:nvGrpSpPr>
        <p:grpSpPr>
          <a:xfrm>
            <a:off x="4202556" y="994173"/>
            <a:ext cx="738900" cy="738900"/>
            <a:chOff x="974706" y="2467173"/>
            <a:chExt cx="738900" cy="738900"/>
          </a:xfrm>
        </p:grpSpPr>
        <p:sp>
          <p:nvSpPr>
            <p:cNvPr id="523" name="Google Shape;523;p156"/>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15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5" name="Google Shape;525;p156"/>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Actividad: Estudio de caso en la Industria</a:t>
            </a:r>
            <a:endParaRPr b="1" i="0" sz="4000" u="none" cap="none" strike="noStrike">
              <a:solidFill>
                <a:schemeClr val="dk1"/>
              </a:solidFill>
              <a:latin typeface="DM Sans"/>
              <a:ea typeface="DM Sans"/>
              <a:cs typeface="DM Sans"/>
              <a:sym typeface="DM Sans"/>
            </a:endParaRPr>
          </a:p>
        </p:txBody>
      </p:sp>
      <p:sp>
        <p:nvSpPr>
          <p:cNvPr id="526" name="Google Shape;526;p15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157"/>
          <p:cNvGrpSpPr/>
          <p:nvPr/>
        </p:nvGrpSpPr>
        <p:grpSpPr>
          <a:xfrm>
            <a:off x="240150" y="232175"/>
            <a:ext cx="582600" cy="600600"/>
            <a:chOff x="-2987700" y="1705175"/>
            <a:chExt cx="582600" cy="600600"/>
          </a:xfrm>
        </p:grpSpPr>
        <p:sp>
          <p:nvSpPr>
            <p:cNvPr id="532" name="Google Shape;532;p157"/>
            <p:cNvSpPr/>
            <p:nvPr/>
          </p:nvSpPr>
          <p:spPr>
            <a:xfrm>
              <a:off x="-2987700" y="1705175"/>
              <a:ext cx="582600" cy="6006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157" title="ícono de actividad en clase"/>
            <p:cNvPicPr preferRelativeResize="0"/>
            <p:nvPr/>
          </p:nvPicPr>
          <p:blipFill rotWithShape="1">
            <a:blip r:embed="rId3">
              <a:alphaModFix/>
            </a:blip>
            <a:srcRect b="0" l="0" r="0" t="0"/>
            <a:stretch/>
          </p:blipFill>
          <p:spPr>
            <a:xfrm>
              <a:off x="-2881208" y="1821473"/>
              <a:ext cx="356947" cy="367866"/>
            </a:xfrm>
            <a:prstGeom prst="rect">
              <a:avLst/>
            </a:prstGeom>
            <a:noFill/>
            <a:ln>
              <a:noFill/>
            </a:ln>
          </p:spPr>
        </p:pic>
      </p:grpSp>
      <p:sp>
        <p:nvSpPr>
          <p:cNvPr id="534" name="Google Shape;534;p157"/>
          <p:cNvSpPr txBox="1"/>
          <p:nvPr/>
        </p:nvSpPr>
        <p:spPr>
          <a:xfrm>
            <a:off x="476250" y="772325"/>
            <a:ext cx="81915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Uso de IA en la Industria de la Salud</a:t>
            </a:r>
            <a:endParaRPr b="1" i="0" sz="3600" u="none" cap="none" strike="noStrike">
              <a:solidFill>
                <a:schemeClr val="dk1"/>
              </a:solidFill>
              <a:latin typeface="DM Sans"/>
              <a:ea typeface="DM Sans"/>
              <a:cs typeface="DM Sans"/>
              <a:sym typeface="DM Sans"/>
            </a:endParaRPr>
          </a:p>
        </p:txBody>
      </p:sp>
      <p:sp>
        <p:nvSpPr>
          <p:cNvPr id="535" name="Google Shape;535;p157"/>
          <p:cNvSpPr txBox="1"/>
          <p:nvPr/>
        </p:nvSpPr>
        <p:spPr>
          <a:xfrm>
            <a:off x="826250" y="295400"/>
            <a:ext cx="52821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a:t>
            </a:r>
            <a:endParaRPr sz="1800">
              <a:solidFill>
                <a:schemeClr val="dk2"/>
              </a:solidFill>
            </a:endParaRPr>
          </a:p>
        </p:txBody>
      </p:sp>
      <p:sp>
        <p:nvSpPr>
          <p:cNvPr id="536" name="Google Shape;536;p157"/>
          <p:cNvSpPr txBox="1"/>
          <p:nvPr/>
        </p:nvSpPr>
        <p:spPr>
          <a:xfrm>
            <a:off x="756475" y="1324600"/>
            <a:ext cx="7911300" cy="35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600">
                <a:solidFill>
                  <a:schemeClr val="dk1"/>
                </a:solidFill>
                <a:latin typeface="DM Sans"/>
                <a:ea typeface="DM Sans"/>
                <a:cs typeface="DM Sans"/>
                <a:sym typeface="DM Sans"/>
              </a:rPr>
              <a:t>1. Radiología y Diagnóstico por Imágenes:</a:t>
            </a:r>
            <a:endParaRPr b="1" sz="160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Char char="●"/>
            </a:pPr>
            <a:r>
              <a:rPr b="1" lang="es" sz="1350">
                <a:solidFill>
                  <a:schemeClr val="dk1"/>
                </a:solidFill>
                <a:latin typeface="DM Sans"/>
                <a:ea typeface="DM Sans"/>
                <a:cs typeface="DM Sans"/>
                <a:sym typeface="DM Sans"/>
              </a:rPr>
              <a:t>P</a:t>
            </a:r>
            <a:r>
              <a:rPr b="1" lang="es" sz="1350">
                <a:solidFill>
                  <a:schemeClr val="dk1"/>
                </a:solidFill>
                <a:latin typeface="DM Sans"/>
                <a:ea typeface="DM Sans"/>
                <a:cs typeface="DM Sans"/>
                <a:sym typeface="DM Sans"/>
              </a:rPr>
              <a:t>roblema:</a:t>
            </a:r>
            <a:r>
              <a:rPr lang="es" sz="1350">
                <a:solidFill>
                  <a:schemeClr val="dk1"/>
                </a:solidFill>
                <a:latin typeface="DM Sans"/>
                <a:ea typeface="DM Sans"/>
                <a:cs typeface="DM Sans"/>
                <a:sym typeface="DM Sans"/>
              </a:rPr>
              <a:t> Tradicionalmente, la interpretación de radiografías, tomografías y resonancias magnéticas es una tarea manual realizada por radiólogos. Este proceso puede ser lento y sujeto a errores humanos, especialmente cuando se trata de identificar signos sutiles de enfermedades como el cáncer.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Solución con IA:</a:t>
            </a:r>
            <a:r>
              <a:rPr lang="es" sz="1350">
                <a:solidFill>
                  <a:schemeClr val="dk1"/>
                </a:solidFill>
                <a:latin typeface="DM Sans"/>
                <a:ea typeface="DM Sans"/>
                <a:cs typeface="DM Sans"/>
                <a:sym typeface="DM Sans"/>
              </a:rPr>
              <a:t> Los algoritmos de aprendizaje profundo (DL) se han entrenado con millones de imágenes médicas etiquetadas para aprender a detectar anomalías como tumores, fracturas, y otras patologías. Estos algoritmos pueden analizar imágenes médicas en segundos y señalar posibles áreas problemáticas con una precisión a menudo comparable o superior a la de los radiólogos humanos.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Resultado:</a:t>
            </a:r>
            <a:r>
              <a:rPr lang="es" sz="1350">
                <a:solidFill>
                  <a:schemeClr val="dk1"/>
                </a:solidFill>
                <a:latin typeface="DM Sans"/>
                <a:ea typeface="DM Sans"/>
                <a:cs typeface="DM Sans"/>
                <a:sym typeface="DM Sans"/>
              </a:rPr>
              <a:t> En estudios recientes, los sistemas de IA han demostrado ser capaces de identificar cánceres de mama, pulmón, y piel con tasas de precisión muy altas, en algunos casos superiores al 90%. Esto no solo acelera el proceso de diagnóstico, sino que también permite a los médicos concentrarse en casos más complejos.</a:t>
            </a:r>
            <a:endParaRPr sz="1350">
              <a:solidFill>
                <a:schemeClr val="dk2"/>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158"/>
          <p:cNvGrpSpPr/>
          <p:nvPr/>
        </p:nvGrpSpPr>
        <p:grpSpPr>
          <a:xfrm>
            <a:off x="240150" y="232175"/>
            <a:ext cx="582600" cy="600600"/>
            <a:chOff x="-2987700" y="1705175"/>
            <a:chExt cx="582600" cy="600600"/>
          </a:xfrm>
        </p:grpSpPr>
        <p:sp>
          <p:nvSpPr>
            <p:cNvPr id="542" name="Google Shape;542;p158"/>
            <p:cNvSpPr/>
            <p:nvPr/>
          </p:nvSpPr>
          <p:spPr>
            <a:xfrm>
              <a:off x="-2987700" y="1705175"/>
              <a:ext cx="582600" cy="6006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158" title="ícono de actividad en clase"/>
            <p:cNvPicPr preferRelativeResize="0"/>
            <p:nvPr/>
          </p:nvPicPr>
          <p:blipFill rotWithShape="1">
            <a:blip r:embed="rId3">
              <a:alphaModFix/>
            </a:blip>
            <a:srcRect b="0" l="0" r="0" t="0"/>
            <a:stretch/>
          </p:blipFill>
          <p:spPr>
            <a:xfrm>
              <a:off x="-2881208" y="1821473"/>
              <a:ext cx="356947" cy="367866"/>
            </a:xfrm>
            <a:prstGeom prst="rect">
              <a:avLst/>
            </a:prstGeom>
            <a:noFill/>
            <a:ln>
              <a:noFill/>
            </a:ln>
          </p:spPr>
        </p:pic>
      </p:grpSp>
      <p:sp>
        <p:nvSpPr>
          <p:cNvPr id="544" name="Google Shape;544;p158"/>
          <p:cNvSpPr txBox="1"/>
          <p:nvPr/>
        </p:nvSpPr>
        <p:spPr>
          <a:xfrm>
            <a:off x="476250" y="772325"/>
            <a:ext cx="81915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Uso de IA en la Industria de la Salud</a:t>
            </a:r>
            <a:endParaRPr b="1" i="0" sz="3600" u="none" cap="none" strike="noStrike">
              <a:solidFill>
                <a:schemeClr val="dk1"/>
              </a:solidFill>
              <a:latin typeface="DM Sans"/>
              <a:ea typeface="DM Sans"/>
              <a:cs typeface="DM Sans"/>
              <a:sym typeface="DM Sans"/>
            </a:endParaRPr>
          </a:p>
        </p:txBody>
      </p:sp>
      <p:sp>
        <p:nvSpPr>
          <p:cNvPr id="545" name="Google Shape;545;p158"/>
          <p:cNvSpPr txBox="1"/>
          <p:nvPr/>
        </p:nvSpPr>
        <p:spPr>
          <a:xfrm>
            <a:off x="826250" y="295400"/>
            <a:ext cx="52821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a:t>
            </a:r>
            <a:endParaRPr sz="1800">
              <a:solidFill>
                <a:schemeClr val="dk2"/>
              </a:solidFill>
            </a:endParaRPr>
          </a:p>
        </p:txBody>
      </p:sp>
      <p:sp>
        <p:nvSpPr>
          <p:cNvPr id="546" name="Google Shape;546;p158"/>
          <p:cNvSpPr txBox="1"/>
          <p:nvPr/>
        </p:nvSpPr>
        <p:spPr>
          <a:xfrm>
            <a:off x="756475" y="1324600"/>
            <a:ext cx="7911300" cy="35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600">
                <a:solidFill>
                  <a:schemeClr val="dk1"/>
                </a:solidFill>
                <a:latin typeface="DM Sans"/>
                <a:ea typeface="DM Sans"/>
                <a:cs typeface="DM Sans"/>
                <a:sym typeface="DM Sans"/>
              </a:rPr>
              <a:t>2. Genómica Personalizada:</a:t>
            </a:r>
            <a:endParaRPr b="1" sz="160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Char char="●"/>
            </a:pPr>
            <a:r>
              <a:rPr b="1" lang="es" sz="1350">
                <a:solidFill>
                  <a:schemeClr val="dk1"/>
                </a:solidFill>
                <a:latin typeface="DM Sans"/>
                <a:ea typeface="DM Sans"/>
                <a:cs typeface="DM Sans"/>
                <a:sym typeface="DM Sans"/>
              </a:rPr>
              <a:t>Problema</a:t>
            </a:r>
            <a:r>
              <a:rPr lang="es" sz="1350">
                <a:solidFill>
                  <a:schemeClr val="dk1"/>
                </a:solidFill>
                <a:latin typeface="DM Sans"/>
                <a:ea typeface="DM Sans"/>
                <a:cs typeface="DM Sans"/>
                <a:sym typeface="DM Sans"/>
              </a:rPr>
              <a:t>: El análisis de secuencias genéticas para identificar mutaciones asociadas con enfermedades es complejo y requiere mucho tiempo. Además, interpretar los resultados genómicos en el contexto de la salud de un paciente individual puede ser un desafío.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Solución con IA:</a:t>
            </a:r>
            <a:r>
              <a:rPr lang="es" sz="1350">
                <a:solidFill>
                  <a:schemeClr val="dk1"/>
                </a:solidFill>
                <a:latin typeface="DM Sans"/>
                <a:ea typeface="DM Sans"/>
                <a:cs typeface="DM Sans"/>
                <a:sym typeface="DM Sans"/>
              </a:rPr>
              <a:t> Algoritmos de IA son utilizados para analizar secuencias genómicas rápidamente, identificando variaciones genéticas relevantes que podrían predisponer a una persona a enfermedades como cáncer, enfermedades cardiovasculares, o trastornos neurológicos.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Resultado:</a:t>
            </a:r>
            <a:r>
              <a:rPr lang="es" sz="1350">
                <a:solidFill>
                  <a:schemeClr val="dk1"/>
                </a:solidFill>
                <a:latin typeface="DM Sans"/>
                <a:ea typeface="DM Sans"/>
                <a:cs typeface="DM Sans"/>
                <a:sym typeface="DM Sans"/>
              </a:rPr>
              <a:t> Con la ayuda de la IA, es posible personalizar planes de tratamiento basados en el perfil genético del paciente, ofreciendo terapias más efectivas y con menos efectos secundarios. Esto es un paso hacia la medicina personalizada, donde el tratamiento está completamente adaptado a las características individuales de cada paciente.</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159"/>
          <p:cNvGrpSpPr/>
          <p:nvPr/>
        </p:nvGrpSpPr>
        <p:grpSpPr>
          <a:xfrm>
            <a:off x="240150" y="232175"/>
            <a:ext cx="582600" cy="600600"/>
            <a:chOff x="-2987700" y="1705175"/>
            <a:chExt cx="582600" cy="600600"/>
          </a:xfrm>
        </p:grpSpPr>
        <p:sp>
          <p:nvSpPr>
            <p:cNvPr id="552" name="Google Shape;552;p159"/>
            <p:cNvSpPr/>
            <p:nvPr/>
          </p:nvSpPr>
          <p:spPr>
            <a:xfrm>
              <a:off x="-2987700" y="1705175"/>
              <a:ext cx="582600" cy="6006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59" title="ícono de actividad en clase"/>
            <p:cNvPicPr preferRelativeResize="0"/>
            <p:nvPr/>
          </p:nvPicPr>
          <p:blipFill rotWithShape="1">
            <a:blip r:embed="rId3">
              <a:alphaModFix/>
            </a:blip>
            <a:srcRect b="0" l="0" r="0" t="0"/>
            <a:stretch/>
          </p:blipFill>
          <p:spPr>
            <a:xfrm>
              <a:off x="-2881208" y="1821473"/>
              <a:ext cx="356947" cy="367866"/>
            </a:xfrm>
            <a:prstGeom prst="rect">
              <a:avLst/>
            </a:prstGeom>
            <a:noFill/>
            <a:ln>
              <a:noFill/>
            </a:ln>
          </p:spPr>
        </p:pic>
      </p:grpSp>
      <p:sp>
        <p:nvSpPr>
          <p:cNvPr id="554" name="Google Shape;554;p159"/>
          <p:cNvSpPr txBox="1"/>
          <p:nvPr/>
        </p:nvSpPr>
        <p:spPr>
          <a:xfrm>
            <a:off x="476250" y="772325"/>
            <a:ext cx="81915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Uso de IA en la Industria de la Salud</a:t>
            </a:r>
            <a:endParaRPr b="1" i="0" sz="3600" u="none" cap="none" strike="noStrike">
              <a:solidFill>
                <a:schemeClr val="dk1"/>
              </a:solidFill>
              <a:latin typeface="DM Sans"/>
              <a:ea typeface="DM Sans"/>
              <a:cs typeface="DM Sans"/>
              <a:sym typeface="DM Sans"/>
            </a:endParaRPr>
          </a:p>
        </p:txBody>
      </p:sp>
      <p:sp>
        <p:nvSpPr>
          <p:cNvPr id="555" name="Google Shape;555;p159"/>
          <p:cNvSpPr txBox="1"/>
          <p:nvPr/>
        </p:nvSpPr>
        <p:spPr>
          <a:xfrm>
            <a:off x="826250" y="295400"/>
            <a:ext cx="52821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a:t>
            </a:r>
            <a:endParaRPr sz="1800">
              <a:solidFill>
                <a:schemeClr val="dk2"/>
              </a:solidFill>
            </a:endParaRPr>
          </a:p>
        </p:txBody>
      </p:sp>
      <p:sp>
        <p:nvSpPr>
          <p:cNvPr id="556" name="Google Shape;556;p159"/>
          <p:cNvSpPr txBox="1"/>
          <p:nvPr/>
        </p:nvSpPr>
        <p:spPr>
          <a:xfrm>
            <a:off x="756475" y="1324600"/>
            <a:ext cx="7911300" cy="35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sz="1600">
                <a:solidFill>
                  <a:schemeClr val="dk1"/>
                </a:solidFill>
                <a:latin typeface="DM Sans"/>
                <a:ea typeface="DM Sans"/>
                <a:cs typeface="DM Sans"/>
                <a:sym typeface="DM Sans"/>
              </a:rPr>
              <a:t>3. Atención Médica Personalizada y Asistentes Virtuales:</a:t>
            </a:r>
            <a:endParaRPr b="1" sz="160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Char char="●"/>
            </a:pPr>
            <a:r>
              <a:rPr b="1" lang="es" sz="1350">
                <a:solidFill>
                  <a:schemeClr val="dk1"/>
                </a:solidFill>
                <a:latin typeface="DM Sans"/>
                <a:ea typeface="DM Sans"/>
                <a:cs typeface="DM Sans"/>
                <a:sym typeface="DM Sans"/>
              </a:rPr>
              <a:t>Problema:</a:t>
            </a:r>
            <a:r>
              <a:rPr lang="es" sz="1350">
                <a:solidFill>
                  <a:schemeClr val="dk1"/>
                </a:solidFill>
                <a:latin typeface="DM Sans"/>
                <a:ea typeface="DM Sans"/>
                <a:cs typeface="DM Sans"/>
                <a:sym typeface="DM Sans"/>
              </a:rPr>
              <a:t> Gestionar grandes cantidades de datos de pacientes y proporcionar recomendaciones de tratamiento personalizadas es una tarea compleja para los médicos.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Solución con IA:</a:t>
            </a:r>
            <a:r>
              <a:rPr lang="es" sz="1350">
                <a:solidFill>
                  <a:schemeClr val="dk1"/>
                </a:solidFill>
                <a:latin typeface="DM Sans"/>
                <a:ea typeface="DM Sans"/>
                <a:cs typeface="DM Sans"/>
                <a:sym typeface="DM Sans"/>
              </a:rPr>
              <a:t> Los sistemas de IA pueden analizar el historial médico completo de un paciente, incluyendo datos de salud, estilos de vida, y otros factores, para proporcionar recomendaciones de tratamiento personalizadas. Además, asistentes virtuales basados en IA pueden interactuar con los pacientes, respondiendo a preguntas comunes y proporcionando recordatorios de medicación.</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Char char="●"/>
            </a:pPr>
            <a:r>
              <a:rPr b="1" lang="es" sz="1350">
                <a:solidFill>
                  <a:schemeClr val="dk1"/>
                </a:solidFill>
                <a:latin typeface="DM Sans"/>
                <a:ea typeface="DM Sans"/>
                <a:cs typeface="DM Sans"/>
                <a:sym typeface="DM Sans"/>
              </a:rPr>
              <a:t>Resultado:</a:t>
            </a:r>
            <a:r>
              <a:rPr lang="es" sz="1350">
                <a:solidFill>
                  <a:schemeClr val="dk1"/>
                </a:solidFill>
                <a:latin typeface="DM Sans"/>
                <a:ea typeface="DM Sans"/>
                <a:cs typeface="DM Sans"/>
                <a:sym typeface="DM Sans"/>
              </a:rPr>
              <a:t> Mejora en la calidad de la atención médica, con tratamientos mejor adaptados a las necesidades individuales del paciente, reducción de la carga de trabajo para los profesionales de la salud, y mayor satisfacción del paciente.</a:t>
            </a:r>
            <a:endParaRPr b="1"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4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407" name="Google Shape;407;p142"/>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408" name="Google Shape;408;p142"/>
          <p:cNvSpPr txBox="1"/>
          <p:nvPr/>
        </p:nvSpPr>
        <p:spPr>
          <a:xfrm>
            <a:off x="2690550" y="1451625"/>
            <a:ext cx="49539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Explorar</a:t>
            </a:r>
            <a:r>
              <a:rPr b="0" i="0" lang="es" sz="1350" u="none" cap="none" strike="noStrike">
                <a:solidFill>
                  <a:schemeClr val="lt1"/>
                </a:solidFill>
                <a:latin typeface="DM Sans"/>
                <a:ea typeface="DM Sans"/>
                <a:cs typeface="DM Sans"/>
                <a:sym typeface="DM Sans"/>
              </a:rPr>
              <a:t> las bases del Machine Learning.   </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Sistematizar </a:t>
            </a:r>
            <a:r>
              <a:rPr b="0" i="0" lang="es" sz="1350" u="none" cap="none" strike="noStrike">
                <a:solidFill>
                  <a:schemeClr val="lt1"/>
                </a:solidFill>
                <a:latin typeface="DM Sans"/>
                <a:ea typeface="DM Sans"/>
                <a:cs typeface="DM Sans"/>
                <a:sym typeface="DM Sans"/>
              </a:rPr>
              <a:t>las características de la Inteligencia Artificial.</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Reconocer </a:t>
            </a:r>
            <a:r>
              <a:rPr b="0" i="0" lang="es" sz="1350" u="none" cap="none" strike="noStrike">
                <a:solidFill>
                  <a:schemeClr val="lt1"/>
                </a:solidFill>
                <a:latin typeface="DM Sans"/>
                <a:ea typeface="DM Sans"/>
                <a:cs typeface="DM Sans"/>
                <a:sym typeface="DM Sans"/>
              </a:rPr>
              <a:t>sus aplicaciones en la industria.</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los conceptos básicos asociados a Machine Learning.</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las principales métricas para evaluar la performance de un modelo.</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pic>
        <p:nvPicPr>
          <p:cNvPr id="409" name="Google Shape;409;p142"/>
          <p:cNvPicPr preferRelativeResize="0"/>
          <p:nvPr/>
        </p:nvPicPr>
        <p:blipFill rotWithShape="1">
          <a:blip r:embed="rId3">
            <a:alphaModFix/>
          </a:blip>
          <a:srcRect b="0" l="0" r="0" t="0"/>
          <a:stretch/>
        </p:blipFill>
        <p:spPr>
          <a:xfrm>
            <a:off x="2171826" y="1943488"/>
            <a:ext cx="196975" cy="196975"/>
          </a:xfrm>
          <a:prstGeom prst="rect">
            <a:avLst/>
          </a:prstGeom>
          <a:noFill/>
          <a:ln>
            <a:noFill/>
          </a:ln>
        </p:spPr>
      </p:pic>
      <p:pic>
        <p:nvPicPr>
          <p:cNvPr id="410" name="Google Shape;410;p142"/>
          <p:cNvPicPr preferRelativeResize="0"/>
          <p:nvPr/>
        </p:nvPicPr>
        <p:blipFill rotWithShape="1">
          <a:blip r:embed="rId3">
            <a:alphaModFix/>
          </a:blip>
          <a:srcRect b="0" l="0" r="0" t="0"/>
          <a:stretch/>
        </p:blipFill>
        <p:spPr>
          <a:xfrm>
            <a:off x="2172138" y="2400338"/>
            <a:ext cx="196975" cy="196975"/>
          </a:xfrm>
          <a:prstGeom prst="rect">
            <a:avLst/>
          </a:prstGeom>
          <a:noFill/>
          <a:ln>
            <a:noFill/>
          </a:ln>
        </p:spPr>
      </p:pic>
      <p:cxnSp>
        <p:nvCxnSpPr>
          <p:cNvPr id="411" name="Google Shape;411;p142"/>
          <p:cNvCxnSpPr/>
          <p:nvPr/>
        </p:nvCxnSpPr>
        <p:spPr>
          <a:xfrm flipH="1" rot="-5400000">
            <a:off x="2166375" y="1832563"/>
            <a:ext cx="2079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412" name="Google Shape;412;p142"/>
          <p:cNvCxnSpPr/>
          <p:nvPr/>
        </p:nvCxnSpPr>
        <p:spPr>
          <a:xfrm flipH="1" rot="-5400000">
            <a:off x="2067525" y="2349638"/>
            <a:ext cx="405600" cy="6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413" name="Google Shape;413;p142"/>
          <p:cNvPicPr preferRelativeResize="0"/>
          <p:nvPr/>
        </p:nvPicPr>
        <p:blipFill rotWithShape="1">
          <a:blip r:embed="rId3">
            <a:alphaModFix/>
          </a:blip>
          <a:srcRect b="0" l="0" r="0" t="0"/>
          <a:stretch/>
        </p:blipFill>
        <p:spPr>
          <a:xfrm>
            <a:off x="2172438" y="2840713"/>
            <a:ext cx="196975" cy="196975"/>
          </a:xfrm>
          <a:prstGeom prst="rect">
            <a:avLst/>
          </a:prstGeom>
          <a:noFill/>
          <a:ln>
            <a:noFill/>
          </a:ln>
        </p:spPr>
      </p:pic>
      <p:pic>
        <p:nvPicPr>
          <p:cNvPr id="414" name="Google Shape;414;p142"/>
          <p:cNvPicPr preferRelativeResize="0"/>
          <p:nvPr/>
        </p:nvPicPr>
        <p:blipFill rotWithShape="1">
          <a:blip r:embed="rId3">
            <a:alphaModFix/>
          </a:blip>
          <a:srcRect b="0" l="0" r="0" t="0"/>
          <a:stretch/>
        </p:blipFill>
        <p:spPr>
          <a:xfrm>
            <a:off x="2172726" y="3460038"/>
            <a:ext cx="196975" cy="196975"/>
          </a:xfrm>
          <a:prstGeom prst="rect">
            <a:avLst/>
          </a:prstGeom>
          <a:noFill/>
          <a:ln>
            <a:noFill/>
          </a:ln>
        </p:spPr>
      </p:pic>
      <p:cxnSp>
        <p:nvCxnSpPr>
          <p:cNvPr id="415" name="Google Shape;415;p142"/>
          <p:cNvCxnSpPr>
            <a:stCxn id="413" idx="2"/>
            <a:endCxn id="414" idx="0"/>
          </p:cNvCxnSpPr>
          <p:nvPr/>
        </p:nvCxnSpPr>
        <p:spPr>
          <a:xfrm flipH="1" rot="-5400000">
            <a:off x="2060025" y="3248588"/>
            <a:ext cx="422400" cy="600"/>
          </a:xfrm>
          <a:prstGeom prst="bentConnector3">
            <a:avLst>
              <a:gd fmla="val 49994" name="adj1"/>
            </a:avLst>
          </a:prstGeom>
          <a:noFill/>
          <a:ln cap="flat" cmpd="sng" w="9525">
            <a:solidFill>
              <a:srgbClr val="EAFF6A"/>
            </a:solidFill>
            <a:prstDash val="solid"/>
            <a:round/>
            <a:headEnd len="sm" w="sm" type="none"/>
            <a:tailEnd len="sm" w="sm" type="none"/>
          </a:ln>
        </p:spPr>
      </p:cxnSp>
      <p:cxnSp>
        <p:nvCxnSpPr>
          <p:cNvPr id="416" name="Google Shape;416;p142"/>
          <p:cNvCxnSpPr>
            <a:stCxn id="410" idx="2"/>
          </p:cNvCxnSpPr>
          <p:nvPr/>
        </p:nvCxnSpPr>
        <p:spPr>
          <a:xfrm flipH="1" rot="-5400000">
            <a:off x="2026575" y="2841363"/>
            <a:ext cx="4887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160"/>
          <p:cNvGrpSpPr/>
          <p:nvPr/>
        </p:nvGrpSpPr>
        <p:grpSpPr>
          <a:xfrm>
            <a:off x="240150" y="232175"/>
            <a:ext cx="582600" cy="600600"/>
            <a:chOff x="-2987700" y="1705175"/>
            <a:chExt cx="582600" cy="600600"/>
          </a:xfrm>
        </p:grpSpPr>
        <p:sp>
          <p:nvSpPr>
            <p:cNvPr id="562" name="Google Shape;562;p160"/>
            <p:cNvSpPr/>
            <p:nvPr/>
          </p:nvSpPr>
          <p:spPr>
            <a:xfrm>
              <a:off x="-2987700" y="1705175"/>
              <a:ext cx="582600" cy="6006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3" name="Google Shape;563;p160" title="ícono de actividad en clase"/>
            <p:cNvPicPr preferRelativeResize="0"/>
            <p:nvPr/>
          </p:nvPicPr>
          <p:blipFill rotWithShape="1">
            <a:blip r:embed="rId3">
              <a:alphaModFix/>
            </a:blip>
            <a:srcRect b="0" l="0" r="0" t="0"/>
            <a:stretch/>
          </p:blipFill>
          <p:spPr>
            <a:xfrm>
              <a:off x="-2881208" y="1821473"/>
              <a:ext cx="356947" cy="367866"/>
            </a:xfrm>
            <a:prstGeom prst="rect">
              <a:avLst/>
            </a:prstGeom>
            <a:noFill/>
            <a:ln>
              <a:noFill/>
            </a:ln>
          </p:spPr>
        </p:pic>
      </p:grpSp>
      <p:sp>
        <p:nvSpPr>
          <p:cNvPr id="564" name="Google Shape;564;p160"/>
          <p:cNvSpPr txBox="1"/>
          <p:nvPr/>
        </p:nvSpPr>
        <p:spPr>
          <a:xfrm>
            <a:off x="476250" y="772325"/>
            <a:ext cx="81915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Uso de IA en la Industria de la Salud</a:t>
            </a:r>
            <a:endParaRPr b="1" i="0" sz="3600" u="none" cap="none" strike="noStrike">
              <a:solidFill>
                <a:schemeClr val="dk1"/>
              </a:solidFill>
              <a:latin typeface="DM Sans"/>
              <a:ea typeface="DM Sans"/>
              <a:cs typeface="DM Sans"/>
              <a:sym typeface="DM Sans"/>
            </a:endParaRPr>
          </a:p>
        </p:txBody>
      </p:sp>
      <p:sp>
        <p:nvSpPr>
          <p:cNvPr id="565" name="Google Shape;565;p160"/>
          <p:cNvSpPr txBox="1"/>
          <p:nvPr/>
        </p:nvSpPr>
        <p:spPr>
          <a:xfrm>
            <a:off x="826250" y="295400"/>
            <a:ext cx="52821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a:t>
            </a:r>
            <a:endParaRPr sz="1800">
              <a:solidFill>
                <a:schemeClr val="dk2"/>
              </a:solidFill>
            </a:endParaRPr>
          </a:p>
        </p:txBody>
      </p:sp>
      <p:sp>
        <p:nvSpPr>
          <p:cNvPr id="566" name="Google Shape;566;p160"/>
          <p:cNvSpPr txBox="1"/>
          <p:nvPr/>
        </p:nvSpPr>
        <p:spPr>
          <a:xfrm>
            <a:off x="756475" y="1456875"/>
            <a:ext cx="7617900" cy="34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600">
                <a:solidFill>
                  <a:schemeClr val="dk1"/>
                </a:solidFill>
                <a:latin typeface="DM Sans"/>
                <a:ea typeface="DM Sans"/>
                <a:cs typeface="DM Sans"/>
                <a:sym typeface="DM Sans"/>
              </a:rPr>
              <a:t>Consigna:</a:t>
            </a:r>
            <a:br>
              <a:rPr b="1" lang="es" sz="1350">
                <a:solidFill>
                  <a:schemeClr val="dk1"/>
                </a:solidFill>
                <a:latin typeface="DM Sans"/>
                <a:ea typeface="DM Sans"/>
                <a:cs typeface="DM Sans"/>
                <a:sym typeface="DM Sans"/>
              </a:rPr>
            </a:br>
            <a:r>
              <a:rPr b="1" lang="es" sz="1350">
                <a:solidFill>
                  <a:schemeClr val="dk1"/>
                </a:solidFill>
                <a:latin typeface="DM Sans"/>
                <a:ea typeface="DM Sans"/>
                <a:cs typeface="DM Sans"/>
                <a:sym typeface="DM Sans"/>
              </a:rPr>
              <a:t>Impactos Positivos:</a:t>
            </a:r>
            <a:br>
              <a:rPr b="1"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¿Cuáles son los principales beneficios que la IA ha traído a la industria de la salud según el caso presentado?</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¿Cómo ha mejorado la calidad del diagnóstico y la atención médica?</a:t>
            </a:r>
            <a:br>
              <a:rPr lang="es" sz="1350">
                <a:solidFill>
                  <a:schemeClr val="dk1"/>
                </a:solidFill>
                <a:latin typeface="DM Sans"/>
                <a:ea typeface="DM Sans"/>
                <a:cs typeface="DM Sans"/>
                <a:sym typeface="DM Sans"/>
              </a:rPr>
            </a:br>
            <a:r>
              <a:rPr b="1" lang="es" sz="1350">
                <a:solidFill>
                  <a:schemeClr val="dk1"/>
                </a:solidFill>
                <a:latin typeface="DM Sans"/>
                <a:ea typeface="DM Sans"/>
                <a:cs typeface="DM Sans"/>
                <a:sym typeface="DM Sans"/>
              </a:rPr>
              <a:t>Desafíos y Riesgos:</a:t>
            </a:r>
            <a:br>
              <a:rPr b="1"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¿Qué desafíos y riesgos se asocian con la implementación de IA en el diagnóstico médico?</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¿Qué sucede si un algoritmo comete un error en un diagnóstico? ¿Cómo se pueden mitigar estos riesgos?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es" sz="1350">
                <a:solidFill>
                  <a:schemeClr val="dk1"/>
                </a:solidFill>
                <a:latin typeface="DM Sans"/>
                <a:ea typeface="DM Sans"/>
                <a:cs typeface="DM Sans"/>
                <a:sym typeface="DM Sans"/>
              </a:rPr>
              <a:t>Futuro de la IA en la Salud:</a:t>
            </a:r>
            <a:br>
              <a:rPr b="1"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¿Cómo creen que evolucionará el uso de la IA en la industria de la salud en los próximos 10 años?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¿Qué nuevas aplicaciones de IA podrían surgir? ¿Cómo podría cambiar la práctica médica?</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6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72" name="Google Shape;572;p16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62"/>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Riesgos asociados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a la IA</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163"/>
          <p:cNvGrpSpPr/>
          <p:nvPr/>
        </p:nvGrpSpPr>
        <p:grpSpPr>
          <a:xfrm>
            <a:off x="473370" y="619431"/>
            <a:ext cx="738905" cy="738905"/>
            <a:chOff x="575612" y="1950748"/>
            <a:chExt cx="431100" cy="431100"/>
          </a:xfrm>
        </p:grpSpPr>
        <p:sp>
          <p:nvSpPr>
            <p:cNvPr id="583" name="Google Shape;583;p16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16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85" name="Google Shape;585;p1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86" name="Google Shape;586;p16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La Inteligencia Artificial, cada vez abarca más ámbitos de nuestras vidas, pero un mal uso de ella puede conllevar peligros para la sociedad y para los ciudadanos.</a:t>
            </a:r>
            <a:endParaRPr b="0" i="0" sz="2500" u="none" cap="none" strike="noStrike">
              <a:solidFill>
                <a:srgbClr val="B7B7B7"/>
              </a:solidFill>
              <a:latin typeface="DM Sans"/>
              <a:ea typeface="DM Sans"/>
              <a:cs typeface="DM Sans"/>
              <a:sym typeface="DM Sans"/>
            </a:endParaRPr>
          </a:p>
        </p:txBody>
      </p:sp>
      <p:sp>
        <p:nvSpPr>
          <p:cNvPr id="587" name="Google Shape;587;p163"/>
          <p:cNvSpPr txBox="1"/>
          <p:nvPr/>
        </p:nvSpPr>
        <p:spPr>
          <a:xfrm>
            <a:off x="475500" y="3467450"/>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¿Qué riesgos y desafíos podrías enumerar?</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6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 futuro de la IA</a:t>
            </a:r>
            <a:endParaRPr b="1" sz="38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65"/>
          <p:cNvSpPr txBox="1"/>
          <p:nvPr/>
        </p:nvSpPr>
        <p:spPr>
          <a:xfrm>
            <a:off x="475500" y="1551000"/>
            <a:ext cx="71694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 ¿Puede la IA generar contenido de la misma calidad que un humano?</a:t>
            </a:r>
            <a:endParaRPr sz="2100">
              <a:solidFill>
                <a:schemeClr val="lt1"/>
              </a:solidFill>
              <a:latin typeface="DM Sans"/>
              <a:ea typeface="DM Sans"/>
              <a:cs typeface="DM Sans"/>
              <a:sym typeface="DM Sans"/>
            </a:endParaRPr>
          </a:p>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 ¿Cómo afectará nuestros trabajos en el futuro?</a:t>
            </a:r>
            <a:endParaRPr sz="2100">
              <a:solidFill>
                <a:schemeClr val="lt1"/>
              </a:solidFill>
              <a:latin typeface="DM Sans"/>
              <a:ea typeface="DM Sans"/>
              <a:cs typeface="DM Sans"/>
              <a:sym typeface="DM Sans"/>
            </a:endParaRPr>
          </a:p>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¿Puede ser peligrosa, qué riesgos representa?</a:t>
            </a:r>
            <a:endParaRPr sz="2100">
              <a:solidFill>
                <a:schemeClr val="lt1"/>
              </a:solidFill>
              <a:latin typeface="DM Sans"/>
              <a:ea typeface="DM Sans"/>
              <a:cs typeface="DM Sans"/>
              <a:sym typeface="DM Sans"/>
            </a:endParaRPr>
          </a:p>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 ¿Es realmente confiable lo que aprendió o existen sesgos en la información?</a:t>
            </a:r>
            <a:endParaRPr sz="2100">
              <a:solidFill>
                <a:schemeClr val="lt1"/>
              </a:solidFill>
              <a:latin typeface="DM Sans"/>
              <a:ea typeface="DM Sans"/>
              <a:cs typeface="DM Sans"/>
              <a:sym typeface="DM Sans"/>
            </a:endParaRPr>
          </a:p>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¿Podría ser creativa?</a:t>
            </a:r>
            <a:endParaRPr sz="2100">
              <a:solidFill>
                <a:schemeClr val="lt1"/>
              </a:solidFill>
              <a:latin typeface="DM Sans"/>
              <a:ea typeface="DM Sans"/>
              <a:cs typeface="DM Sans"/>
              <a:sym typeface="DM Sans"/>
            </a:endParaRPr>
          </a:p>
          <a:p>
            <a:pPr indent="-361950" lvl="0" marL="457200" marR="0" rtl="0" algn="l">
              <a:lnSpc>
                <a:spcPct val="100000"/>
              </a:lnSpc>
              <a:spcBef>
                <a:spcPts val="0"/>
              </a:spcBef>
              <a:spcAft>
                <a:spcPts val="0"/>
              </a:spcAft>
              <a:buClr>
                <a:schemeClr val="lt1"/>
              </a:buClr>
              <a:buSzPts val="2100"/>
              <a:buFont typeface="DM Sans"/>
              <a:buChar char="✓"/>
            </a:pPr>
            <a:r>
              <a:rPr b="0" i="0" lang="es" sz="2100" u="none" cap="none" strike="noStrike">
                <a:solidFill>
                  <a:schemeClr val="lt1"/>
                </a:solidFill>
                <a:latin typeface="DM Sans"/>
                <a:ea typeface="DM Sans"/>
                <a:cs typeface="DM Sans"/>
                <a:sym typeface="DM Sans"/>
              </a:rPr>
              <a:t> ¿Cómo funciona realmente?</a:t>
            </a:r>
            <a:endParaRPr b="0" i="0" sz="21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1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DM Sans"/>
              <a:ea typeface="DM Sans"/>
              <a:cs typeface="DM Sans"/>
              <a:sym typeface="DM Sans"/>
            </a:endParaRPr>
          </a:p>
        </p:txBody>
      </p:sp>
      <p:grpSp>
        <p:nvGrpSpPr>
          <p:cNvPr id="598" name="Google Shape;598;p165"/>
          <p:cNvGrpSpPr/>
          <p:nvPr/>
        </p:nvGrpSpPr>
        <p:grpSpPr>
          <a:xfrm>
            <a:off x="473371" y="619433"/>
            <a:ext cx="738905" cy="738905"/>
            <a:chOff x="575612" y="1950748"/>
            <a:chExt cx="431100" cy="431100"/>
          </a:xfrm>
        </p:grpSpPr>
        <p:sp>
          <p:nvSpPr>
            <p:cNvPr id="599" name="Google Shape;599;p16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165"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601" name="Google Shape;601;p16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66"/>
          <p:cNvSpPr txBox="1"/>
          <p:nvPr/>
        </p:nvSpPr>
        <p:spPr>
          <a:xfrm>
            <a:off x="501450" y="990513"/>
            <a:ext cx="73101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600" u="none" cap="none" strike="noStrike">
                <a:solidFill>
                  <a:schemeClr val="dk1"/>
                </a:solidFill>
                <a:latin typeface="DM Sans"/>
                <a:ea typeface="DM Sans"/>
                <a:cs typeface="DM Sans"/>
                <a:sym typeface="DM Sans"/>
              </a:rPr>
              <a:t>Evolución de los puestos laborales</a:t>
            </a:r>
            <a:endParaRPr b="1" i="0" sz="3600" u="none" cap="none" strike="noStrike">
              <a:solidFill>
                <a:schemeClr val="dk1"/>
              </a:solidFill>
              <a:latin typeface="DM Sans"/>
              <a:ea typeface="DM Sans"/>
              <a:cs typeface="DM Sans"/>
              <a:sym typeface="DM Sans"/>
            </a:endParaRPr>
          </a:p>
        </p:txBody>
      </p:sp>
      <p:sp>
        <p:nvSpPr>
          <p:cNvPr id="607" name="Google Shape;607;p166"/>
          <p:cNvSpPr txBox="1"/>
          <p:nvPr/>
        </p:nvSpPr>
        <p:spPr>
          <a:xfrm>
            <a:off x="475500" y="2197300"/>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r>
              <a:rPr b="0" i="0" lang="es" sz="1350" u="none" cap="none" strike="noStrike">
                <a:solidFill>
                  <a:srgbClr val="000000"/>
                </a:solidFill>
                <a:latin typeface="DM Sans"/>
                <a:ea typeface="DM Sans"/>
                <a:cs typeface="DM Sans"/>
                <a:sym typeface="DM Sans"/>
              </a:rPr>
              <a:t> </a:t>
            </a: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Identificar cambios en entornos laborales con el paso del tiempo.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propone pensar acerca de condiciones y responsabilidades en los trabajos de tus abuelos/padres.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08" name="Google Shape;608;p166"/>
          <p:cNvSpPr txBox="1"/>
          <p:nvPr/>
        </p:nvSpPr>
        <p:spPr>
          <a:xfrm>
            <a:off x="4529725" y="2197300"/>
            <a:ext cx="3834600" cy="210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Responder lo siguiente: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¿Siguen existiendo esos puestos?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Si aún existen, ¿Corren peligro de ser absorbidos por la IA?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Herramienta sugerida: Miró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09" name="Google Shape;609;p166"/>
          <p:cNvSpPr txBox="1"/>
          <p:nvPr/>
        </p:nvSpPr>
        <p:spPr>
          <a:xfrm>
            <a:off x="457350" y="4648750"/>
            <a:ext cx="705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200">
                <a:solidFill>
                  <a:srgbClr val="999999"/>
                </a:solidFill>
                <a:latin typeface="DM Sans"/>
                <a:ea typeface="DM Sans"/>
                <a:cs typeface="DM Sans"/>
                <a:sym typeface="DM Sans"/>
              </a:rPr>
              <a:t>Duración: 10min</a:t>
            </a:r>
            <a:endParaRPr b="0" i="1" sz="1100" u="sng" cap="none" strike="noStrike">
              <a:solidFill>
                <a:srgbClr val="83AEFB"/>
              </a:solidFill>
              <a:latin typeface="DM Sans"/>
              <a:ea typeface="DM Sans"/>
              <a:cs typeface="DM Sans"/>
              <a:sym typeface="DM Sans"/>
            </a:endParaRPr>
          </a:p>
        </p:txBody>
      </p:sp>
      <p:sp>
        <p:nvSpPr>
          <p:cNvPr id="610" name="Google Shape;610;p166"/>
          <p:cNvSpPr/>
          <p:nvPr/>
        </p:nvSpPr>
        <p:spPr>
          <a:xfrm>
            <a:off x="240150" y="308375"/>
            <a:ext cx="622500" cy="58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6"/>
          <p:cNvSpPr txBox="1"/>
          <p:nvPr/>
        </p:nvSpPr>
        <p:spPr>
          <a:xfrm>
            <a:off x="862650" y="356500"/>
            <a:ext cx="4591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ACTIVIDAD COLABORATIVA</a:t>
            </a:r>
            <a:endParaRPr sz="1800">
              <a:solidFill>
                <a:schemeClr val="dk2"/>
              </a:solidFill>
            </a:endParaRPr>
          </a:p>
        </p:txBody>
      </p:sp>
      <p:pic>
        <p:nvPicPr>
          <p:cNvPr id="612" name="Google Shape;612;p166" title="ícono de actividad colaborativa"/>
          <p:cNvPicPr preferRelativeResize="0"/>
          <p:nvPr/>
        </p:nvPicPr>
        <p:blipFill>
          <a:blip r:embed="rId3">
            <a:alphaModFix/>
          </a:blip>
          <a:stretch>
            <a:fillRect/>
          </a:stretch>
        </p:blipFill>
        <p:spPr>
          <a:xfrm>
            <a:off x="362842" y="415116"/>
            <a:ext cx="377000" cy="3753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6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Ingeniería de factores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(Feature Engineering)</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168"/>
          <p:cNvGrpSpPr/>
          <p:nvPr/>
        </p:nvGrpSpPr>
        <p:grpSpPr>
          <a:xfrm>
            <a:off x="473370" y="619431"/>
            <a:ext cx="738905" cy="738905"/>
            <a:chOff x="575612" y="1950748"/>
            <a:chExt cx="431100" cy="431100"/>
          </a:xfrm>
        </p:grpSpPr>
        <p:sp>
          <p:nvSpPr>
            <p:cNvPr id="623" name="Google Shape;623;p16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p16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625" name="Google Shape;625;p16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626" name="Google Shape;626;p168"/>
          <p:cNvSpPr txBox="1"/>
          <p:nvPr/>
        </p:nvSpPr>
        <p:spPr>
          <a:xfrm>
            <a:off x="473350" y="1626100"/>
            <a:ext cx="7169400" cy="272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¿Cómo podemos evaluar si nuestro modelo está aprendiendo correctamente de nuestros datos?¿Por qué es necesario usar nuevas instancias y no limitarse a aquellas con las que se entrenó el modelo?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p:txBody>
      </p:sp>
      <p:sp>
        <p:nvSpPr>
          <p:cNvPr id="627" name="Google Shape;627;p168"/>
          <p:cNvSpPr txBox="1"/>
          <p:nvPr/>
        </p:nvSpPr>
        <p:spPr>
          <a:xfrm>
            <a:off x="473350" y="39638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83AEFB"/>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33" name="Google Shape;633;p169"/>
          <p:cNvSpPr txBox="1"/>
          <p:nvPr/>
        </p:nvSpPr>
        <p:spPr>
          <a:xfrm>
            <a:off x="473350" y="1358425"/>
            <a:ext cx="7169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B7B7B7"/>
                </a:solidFill>
                <a:latin typeface="DM Sans"/>
                <a:ea typeface="DM Sans"/>
                <a:cs typeface="DM Sans"/>
                <a:sym typeface="DM Sans"/>
              </a:rPr>
              <a:t>¿Cómo podríamos utilizar el feature engineering para encontrar las variables más relevantes en los precios de inmuebles?</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B7B7B7"/>
                </a:solidFill>
                <a:latin typeface="DM Sans"/>
                <a:ea typeface="DM Sans"/>
                <a:cs typeface="DM Sans"/>
                <a:sym typeface="DM Sans"/>
              </a:rPr>
              <a:t>Estudiaremos un ejemplo aplicado donde podremos ver el uso de feature selection enfocado en Wrapper Methods (forward, backward y stepwise)</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000" u="none" cap="none" strike="noStrike">
                <a:solidFill>
                  <a:srgbClr val="B7B7B7"/>
                </a:solidFill>
                <a:latin typeface="DM Sans"/>
                <a:ea typeface="DM Sans"/>
                <a:cs typeface="DM Sans"/>
                <a:sym typeface="DM Sans"/>
              </a:rPr>
              <a:t>Utilizaremos el notebook  Clase_19.ipynb dentro de l</a:t>
            </a:r>
            <a:r>
              <a:rPr lang="es" sz="2000">
                <a:solidFill>
                  <a:srgbClr val="B7B7B7"/>
                </a:solidFill>
                <a:latin typeface="DM Sans"/>
                <a:ea typeface="DM Sans"/>
                <a:cs typeface="DM Sans"/>
                <a:sym typeface="DM Sans"/>
              </a:rPr>
              <a:t>os recursos complementarios</a:t>
            </a:r>
            <a:r>
              <a:rPr b="0" i="0" lang="es" sz="2000" u="none" cap="none" strike="noStrike">
                <a:solidFill>
                  <a:srgbClr val="B7B7B7"/>
                </a:solidFill>
                <a:latin typeface="DM Sans"/>
                <a:ea typeface="DM Sans"/>
                <a:cs typeface="DM Sans"/>
                <a:sym typeface="DM Sans"/>
              </a:rPr>
              <a:t>.</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rgbClr val="B7B7B7"/>
                </a:solidFill>
                <a:latin typeface="DM Sans"/>
                <a:ea typeface="DM Sans"/>
                <a:cs typeface="DM Sans"/>
                <a:sym typeface="DM Sans"/>
              </a:rPr>
              <a:t>20 minutos</a:t>
            </a:r>
            <a:endParaRPr sz="2000">
              <a:solidFill>
                <a:srgbClr val="B7B7B7"/>
              </a:solidFill>
              <a:latin typeface="DM Sans"/>
              <a:ea typeface="DM Sans"/>
              <a:cs typeface="DM Sans"/>
              <a:sym typeface="DM Sans"/>
            </a:endParaRPr>
          </a:p>
        </p:txBody>
      </p:sp>
      <p:grpSp>
        <p:nvGrpSpPr>
          <p:cNvPr id="634" name="Google Shape;634;p169"/>
          <p:cNvGrpSpPr/>
          <p:nvPr/>
        </p:nvGrpSpPr>
        <p:grpSpPr>
          <a:xfrm>
            <a:off x="473351" y="619523"/>
            <a:ext cx="738900" cy="738900"/>
            <a:chOff x="473351" y="619523"/>
            <a:chExt cx="738900" cy="738900"/>
          </a:xfrm>
        </p:grpSpPr>
        <p:sp>
          <p:nvSpPr>
            <p:cNvPr id="635" name="Google Shape;635;p1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6" name="Google Shape;636;p1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43"/>
          <p:cNvSpPr txBox="1"/>
          <p:nvPr/>
        </p:nvSpPr>
        <p:spPr>
          <a:xfrm>
            <a:off x="475500" y="758750"/>
            <a:ext cx="71694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s" sz="2300" u="none" cap="none" strike="noStrike">
                <a:solidFill>
                  <a:schemeClr val="lt1"/>
                </a:solidFill>
                <a:latin typeface="DM Sans"/>
                <a:ea typeface="DM Sans"/>
                <a:cs typeface="DM Sans"/>
                <a:sym typeface="DM Sans"/>
              </a:rPr>
              <a:t>Como bien hemos estudiado en el bloque: Modelos Analíticos para Ciencia de Datos, el Machine Learning nos brinda y proporciona diferentes algoritmos que permiten que las máquinas pueden aprender a partir de nuestros datos. Pero ahora bien, ¿Qué relación existe entre el concepto de ML y la Inteligencia Artificial? </a:t>
            </a:r>
            <a:endParaRPr b="0" i="0" sz="2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EAFF6A"/>
                </a:solidFill>
                <a:latin typeface="DM Sans"/>
                <a:ea typeface="DM Sans"/>
                <a:cs typeface="DM Sans"/>
                <a:sym typeface="DM Sans"/>
              </a:rPr>
              <a:t>¿Comenzamos?</a:t>
            </a:r>
            <a:endParaRPr b="1" i="0" sz="25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70"/>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rgbClr val="EAFF6A"/>
                </a:solidFill>
                <a:latin typeface="DM Sans"/>
                <a:ea typeface="DM Sans"/>
                <a:cs typeface="DM Sans"/>
                <a:sym typeface="DM Sans"/>
              </a:rPr>
              <a:t>Aprendizaje y Validación   </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71"/>
          <p:cNvSpPr txBox="1"/>
          <p:nvPr/>
        </p:nvSpPr>
        <p:spPr>
          <a:xfrm>
            <a:off x="1461300" y="19530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Overfitting y Underfitting</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172"/>
          <p:cNvGrpSpPr/>
          <p:nvPr/>
        </p:nvGrpSpPr>
        <p:grpSpPr>
          <a:xfrm>
            <a:off x="473370" y="619431"/>
            <a:ext cx="738905" cy="738905"/>
            <a:chOff x="575612" y="1950748"/>
            <a:chExt cx="431100" cy="431100"/>
          </a:xfrm>
        </p:grpSpPr>
        <p:sp>
          <p:nvSpPr>
            <p:cNvPr id="652" name="Google Shape;652;p17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17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654" name="Google Shape;654;p1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655" name="Google Shape;655;p172"/>
          <p:cNvSpPr txBox="1"/>
          <p:nvPr/>
        </p:nvSpPr>
        <p:spPr>
          <a:xfrm>
            <a:off x="473338" y="1564650"/>
            <a:ext cx="71694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Considerando los siguientes 3 escenarios, ¿qué modelo parece ser el mejor?</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p:txBody>
      </p:sp>
      <p:sp>
        <p:nvSpPr>
          <p:cNvPr id="656" name="Google Shape;656;p172"/>
          <p:cNvSpPr txBox="1"/>
          <p:nvPr/>
        </p:nvSpPr>
        <p:spPr>
          <a:xfrm>
            <a:off x="473350" y="42016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83AEFB"/>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pic>
        <p:nvPicPr>
          <p:cNvPr id="657" name="Google Shape;657;p172"/>
          <p:cNvPicPr preferRelativeResize="0"/>
          <p:nvPr/>
        </p:nvPicPr>
        <p:blipFill rotWithShape="1">
          <a:blip r:embed="rId4">
            <a:alphaModFix/>
          </a:blip>
          <a:srcRect b="0" l="0" r="0" t="0"/>
          <a:stretch/>
        </p:blipFill>
        <p:spPr>
          <a:xfrm>
            <a:off x="1186575" y="2571750"/>
            <a:ext cx="5742926" cy="157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173"/>
          <p:cNvPicPr preferRelativeResize="0"/>
          <p:nvPr/>
        </p:nvPicPr>
        <p:blipFill rotWithShape="1">
          <a:blip r:embed="rId3">
            <a:alphaModFix/>
          </a:blip>
          <a:srcRect b="0" l="0" r="0" t="0"/>
          <a:stretch/>
        </p:blipFill>
        <p:spPr>
          <a:xfrm>
            <a:off x="863250" y="2403150"/>
            <a:ext cx="7417499" cy="2032836"/>
          </a:xfrm>
          <a:prstGeom prst="rect">
            <a:avLst/>
          </a:prstGeom>
          <a:noFill/>
          <a:ln>
            <a:noFill/>
          </a:ln>
        </p:spPr>
      </p:pic>
      <p:sp>
        <p:nvSpPr>
          <p:cNvPr id="663" name="Google Shape;663;p173"/>
          <p:cNvSpPr txBox="1"/>
          <p:nvPr/>
        </p:nvSpPr>
        <p:spPr>
          <a:xfrm>
            <a:off x="505047" y="1776750"/>
            <a:ext cx="6226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b="0"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i="0" sz="1350" u="none" cap="none" strike="noStrike">
              <a:solidFill>
                <a:srgbClr val="000000"/>
              </a:solidFill>
              <a:latin typeface="DM Sans"/>
              <a:ea typeface="DM Sans"/>
              <a:cs typeface="DM Sans"/>
              <a:sym typeface="DM Sans"/>
            </a:endParaRPr>
          </a:p>
        </p:txBody>
      </p:sp>
      <p:sp>
        <p:nvSpPr>
          <p:cNvPr id="664" name="Google Shape;664;p173"/>
          <p:cNvSpPr txBox="1"/>
          <p:nvPr/>
        </p:nvSpPr>
        <p:spPr>
          <a:xfrm>
            <a:off x="417125" y="860808"/>
            <a:ext cx="7841400" cy="38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Overfitting y Underfitting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74"/>
          <p:cNvPicPr preferRelativeResize="0"/>
          <p:nvPr/>
        </p:nvPicPr>
        <p:blipFill rotWithShape="1">
          <a:blip r:embed="rId3">
            <a:alphaModFix/>
          </a:blip>
          <a:srcRect b="0" l="0" r="0" t="0"/>
          <a:stretch/>
        </p:blipFill>
        <p:spPr>
          <a:xfrm>
            <a:off x="417120" y="1383504"/>
            <a:ext cx="8133869" cy="2229172"/>
          </a:xfrm>
          <a:prstGeom prst="rect">
            <a:avLst/>
          </a:prstGeom>
          <a:noFill/>
          <a:ln>
            <a:noFill/>
          </a:ln>
        </p:spPr>
      </p:pic>
      <p:sp>
        <p:nvSpPr>
          <p:cNvPr id="670" name="Google Shape;670;p174"/>
          <p:cNvSpPr txBox="1"/>
          <p:nvPr/>
        </p:nvSpPr>
        <p:spPr>
          <a:xfrm>
            <a:off x="638102" y="3499737"/>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b="0"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i="0" sz="1350" u="none" cap="none" strike="noStrike">
              <a:solidFill>
                <a:srgbClr val="000000"/>
              </a:solidFill>
              <a:latin typeface="DM Sans"/>
              <a:ea typeface="DM Sans"/>
              <a:cs typeface="DM Sans"/>
              <a:sym typeface="DM Sans"/>
            </a:endParaRPr>
          </a:p>
        </p:txBody>
      </p:sp>
      <p:sp>
        <p:nvSpPr>
          <p:cNvPr id="671" name="Google Shape;671;p174"/>
          <p:cNvSpPr txBox="1"/>
          <p:nvPr/>
        </p:nvSpPr>
        <p:spPr>
          <a:xfrm>
            <a:off x="3276690" y="3499721"/>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b</a:t>
            </a:r>
            <a:r>
              <a:rPr b="0" i="0" lang="es" sz="1350" u="none" cap="none" strike="noStrike">
                <a:solidFill>
                  <a:srgbClr val="000000"/>
                </a:solidFill>
                <a:latin typeface="DM Sans"/>
                <a:ea typeface="DM Sans"/>
                <a:cs typeface="DM Sans"/>
                <a:sym typeface="DM Sans"/>
              </a:rPr>
              <a:t> tiene la complejidad suficiente para encontrar una frontera que </a:t>
            </a:r>
            <a:r>
              <a:rPr b="1" i="0" lang="es" sz="1350" u="none" cap="none" strike="noStrike">
                <a:solidFill>
                  <a:srgbClr val="000000"/>
                </a:solidFill>
                <a:latin typeface="DM Sans"/>
                <a:ea typeface="DM Sans"/>
                <a:cs typeface="DM Sans"/>
                <a:sym typeface="DM Sans"/>
              </a:rPr>
              <a:t>parece ser la apropiada en base al dataset analizado.</a:t>
            </a:r>
            <a:endParaRPr b="1" i="0" sz="1350" u="none" cap="none" strike="noStrike">
              <a:solidFill>
                <a:srgbClr val="000000"/>
              </a:solidFill>
              <a:latin typeface="DM Sans"/>
              <a:ea typeface="DM Sans"/>
              <a:cs typeface="DM Sans"/>
              <a:sym typeface="DM Sans"/>
            </a:endParaRPr>
          </a:p>
        </p:txBody>
      </p:sp>
      <p:sp>
        <p:nvSpPr>
          <p:cNvPr id="672" name="Google Shape;672;p174"/>
          <p:cNvSpPr txBox="1"/>
          <p:nvPr/>
        </p:nvSpPr>
        <p:spPr>
          <a:xfrm>
            <a:off x="417125" y="860808"/>
            <a:ext cx="7841400" cy="38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Overfitting y Underfitting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75"/>
          <p:cNvPicPr preferRelativeResize="0"/>
          <p:nvPr/>
        </p:nvPicPr>
        <p:blipFill rotWithShape="1">
          <a:blip r:embed="rId3">
            <a:alphaModFix/>
          </a:blip>
          <a:srcRect b="0" l="0" r="0" t="0"/>
          <a:stretch/>
        </p:blipFill>
        <p:spPr>
          <a:xfrm>
            <a:off x="417120" y="1383504"/>
            <a:ext cx="8133869" cy="2229172"/>
          </a:xfrm>
          <a:prstGeom prst="rect">
            <a:avLst/>
          </a:prstGeom>
          <a:noFill/>
          <a:ln>
            <a:noFill/>
          </a:ln>
        </p:spPr>
      </p:pic>
      <p:sp>
        <p:nvSpPr>
          <p:cNvPr id="678" name="Google Shape;678;p175"/>
          <p:cNvSpPr txBox="1"/>
          <p:nvPr/>
        </p:nvSpPr>
        <p:spPr>
          <a:xfrm>
            <a:off x="638102" y="3499737"/>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a</a:t>
            </a:r>
            <a:r>
              <a:rPr b="0" i="0" lang="es" sz="1350" u="none" cap="none" strike="noStrike">
                <a:solidFill>
                  <a:srgbClr val="000000"/>
                </a:solidFill>
                <a:latin typeface="DM Sans"/>
                <a:ea typeface="DM Sans"/>
                <a:cs typeface="DM Sans"/>
                <a:sym typeface="DM Sans"/>
              </a:rPr>
              <a:t> es muy simple y no reproduce correctamente la frontera entre las clases. Esto se conoce como </a:t>
            </a:r>
            <a:r>
              <a:rPr b="1" i="0" lang="es" sz="1350" u="none" cap="none" strike="noStrike">
                <a:solidFill>
                  <a:srgbClr val="000000"/>
                </a:solidFill>
                <a:latin typeface="DM Sans"/>
                <a:ea typeface="DM Sans"/>
                <a:cs typeface="DM Sans"/>
                <a:sym typeface="DM Sans"/>
              </a:rPr>
              <a:t>Underfitting o Sub-Ajuste.</a:t>
            </a:r>
            <a:endParaRPr b="1" i="0" sz="1350" u="none" cap="none" strike="noStrike">
              <a:solidFill>
                <a:srgbClr val="000000"/>
              </a:solidFill>
              <a:latin typeface="DM Sans"/>
              <a:ea typeface="DM Sans"/>
              <a:cs typeface="DM Sans"/>
              <a:sym typeface="DM Sans"/>
            </a:endParaRPr>
          </a:p>
        </p:txBody>
      </p:sp>
      <p:sp>
        <p:nvSpPr>
          <p:cNvPr id="679" name="Google Shape;679;p175"/>
          <p:cNvSpPr txBox="1"/>
          <p:nvPr/>
        </p:nvSpPr>
        <p:spPr>
          <a:xfrm>
            <a:off x="3276690" y="3499721"/>
            <a:ext cx="26829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b</a:t>
            </a:r>
            <a:r>
              <a:rPr b="0" i="0" lang="es" sz="1350" u="none" cap="none" strike="noStrike">
                <a:solidFill>
                  <a:srgbClr val="000000"/>
                </a:solidFill>
                <a:latin typeface="DM Sans"/>
                <a:ea typeface="DM Sans"/>
                <a:cs typeface="DM Sans"/>
                <a:sym typeface="DM Sans"/>
              </a:rPr>
              <a:t> tiene la complejidad suficiente para encontrar una frontera que </a:t>
            </a:r>
            <a:r>
              <a:rPr b="1" i="0" lang="es" sz="1350" u="none" cap="none" strike="noStrike">
                <a:solidFill>
                  <a:srgbClr val="000000"/>
                </a:solidFill>
                <a:latin typeface="DM Sans"/>
                <a:ea typeface="DM Sans"/>
                <a:cs typeface="DM Sans"/>
                <a:sym typeface="DM Sans"/>
              </a:rPr>
              <a:t>parece ser la apropiada en base al dataset analizado.</a:t>
            </a:r>
            <a:endParaRPr b="1" i="0" sz="1350" u="none" cap="none" strike="noStrike">
              <a:solidFill>
                <a:srgbClr val="000000"/>
              </a:solidFill>
              <a:latin typeface="DM Sans"/>
              <a:ea typeface="DM Sans"/>
              <a:cs typeface="DM Sans"/>
              <a:sym typeface="DM Sans"/>
            </a:endParaRPr>
          </a:p>
        </p:txBody>
      </p:sp>
      <p:sp>
        <p:nvSpPr>
          <p:cNvPr id="680" name="Google Shape;680;p175"/>
          <p:cNvSpPr txBox="1"/>
          <p:nvPr/>
        </p:nvSpPr>
        <p:spPr>
          <a:xfrm>
            <a:off x="5884680" y="3488865"/>
            <a:ext cx="2842200" cy="113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 sz="1350" u="none" cap="none" strike="noStrike">
                <a:solidFill>
                  <a:srgbClr val="000000"/>
                </a:solidFill>
                <a:latin typeface="DM Sans"/>
                <a:ea typeface="DM Sans"/>
                <a:cs typeface="DM Sans"/>
                <a:sym typeface="DM Sans"/>
              </a:rPr>
              <a:t>El modelo c</a:t>
            </a:r>
            <a:r>
              <a:rPr b="0" i="0" lang="es" sz="1350" u="none" cap="none" strike="noStrike">
                <a:solidFill>
                  <a:srgbClr val="000000"/>
                </a:solidFill>
                <a:latin typeface="DM Sans"/>
                <a:ea typeface="DM Sans"/>
                <a:cs typeface="DM Sans"/>
                <a:sym typeface="DM Sans"/>
              </a:rPr>
              <a:t> se adaptó demasiado a los datos con los que fue entrenado. Esto se conoce como </a:t>
            </a:r>
            <a:r>
              <a:rPr b="1" i="0" lang="es" sz="1350" u="none" cap="none" strike="noStrike">
                <a:solidFill>
                  <a:srgbClr val="000000"/>
                </a:solidFill>
                <a:latin typeface="DM Sans"/>
                <a:ea typeface="DM Sans"/>
                <a:cs typeface="DM Sans"/>
                <a:sym typeface="DM Sans"/>
              </a:rPr>
              <a:t>Overfitting o Sobre – Ajuste.</a:t>
            </a:r>
            <a:endParaRPr b="1" i="0" sz="1350" u="none" cap="none" strike="noStrike">
              <a:solidFill>
                <a:srgbClr val="000000"/>
              </a:solidFill>
              <a:latin typeface="DM Sans"/>
              <a:ea typeface="DM Sans"/>
              <a:cs typeface="DM Sans"/>
              <a:sym typeface="DM Sans"/>
            </a:endParaRPr>
          </a:p>
        </p:txBody>
      </p:sp>
      <p:sp>
        <p:nvSpPr>
          <p:cNvPr id="681" name="Google Shape;681;p175"/>
          <p:cNvSpPr txBox="1"/>
          <p:nvPr/>
        </p:nvSpPr>
        <p:spPr>
          <a:xfrm>
            <a:off x="417125" y="909083"/>
            <a:ext cx="784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Overfitting y Underfitting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76"/>
          <p:cNvSpPr txBox="1"/>
          <p:nvPr/>
        </p:nvSpPr>
        <p:spPr>
          <a:xfrm>
            <a:off x="1461288" y="2185100"/>
            <a:ext cx="62214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lt1"/>
                </a:solidFill>
                <a:latin typeface="DM Sans"/>
                <a:ea typeface="DM Sans"/>
                <a:cs typeface="DM Sans"/>
                <a:sym typeface="DM Sans"/>
              </a:rPr>
              <a:t>Métricas y evaluación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77"/>
          <p:cNvSpPr/>
          <p:nvPr/>
        </p:nvSpPr>
        <p:spPr>
          <a:xfrm>
            <a:off x="3070463" y="1478300"/>
            <a:ext cx="2808300" cy="6153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s" sz="2100" u="none" cap="none" strike="noStrike">
                <a:solidFill>
                  <a:srgbClr val="000000"/>
                </a:solidFill>
                <a:latin typeface="DM Sans"/>
                <a:ea typeface="DM Sans"/>
                <a:cs typeface="DM Sans"/>
                <a:sym typeface="DM Sans"/>
              </a:rPr>
              <a:t>MÉTRICAS</a:t>
            </a:r>
            <a:endParaRPr b="1" i="0" sz="2100" u="none" cap="none" strike="noStrike">
              <a:solidFill>
                <a:srgbClr val="000000"/>
              </a:solidFill>
              <a:latin typeface="DM Sans"/>
              <a:ea typeface="DM Sans"/>
              <a:cs typeface="DM Sans"/>
              <a:sym typeface="DM Sans"/>
            </a:endParaRPr>
          </a:p>
        </p:txBody>
      </p:sp>
      <p:sp>
        <p:nvSpPr>
          <p:cNvPr id="692" name="Google Shape;692;p177"/>
          <p:cNvSpPr/>
          <p:nvPr/>
        </p:nvSpPr>
        <p:spPr>
          <a:xfrm>
            <a:off x="206637" y="333460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Exactitud</a:t>
            </a:r>
            <a:endParaRPr b="0" i="0" sz="1400" u="none" cap="none" strike="noStrike">
              <a:solidFill>
                <a:srgbClr val="000000"/>
              </a:solidFill>
              <a:latin typeface="DM Sans"/>
              <a:ea typeface="DM Sans"/>
              <a:cs typeface="DM Sans"/>
              <a:sym typeface="DM Sans"/>
            </a:endParaRPr>
          </a:p>
        </p:txBody>
      </p:sp>
      <p:sp>
        <p:nvSpPr>
          <p:cNvPr id="693" name="Google Shape;693;p177"/>
          <p:cNvSpPr/>
          <p:nvPr/>
        </p:nvSpPr>
        <p:spPr>
          <a:xfrm>
            <a:off x="2015076" y="333460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Precisión</a:t>
            </a:r>
            <a:endParaRPr b="0" i="0" sz="1400" u="none" cap="none" strike="noStrike">
              <a:solidFill>
                <a:srgbClr val="000000"/>
              </a:solidFill>
              <a:latin typeface="DM Sans"/>
              <a:ea typeface="DM Sans"/>
              <a:cs typeface="DM Sans"/>
              <a:sym typeface="DM Sans"/>
            </a:endParaRPr>
          </a:p>
        </p:txBody>
      </p:sp>
      <p:sp>
        <p:nvSpPr>
          <p:cNvPr id="694" name="Google Shape;694;p177"/>
          <p:cNvSpPr/>
          <p:nvPr/>
        </p:nvSpPr>
        <p:spPr>
          <a:xfrm>
            <a:off x="3798117" y="333460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Sensibilidad</a:t>
            </a:r>
            <a:endParaRPr b="0" i="0" sz="1400" u="none" cap="none" strike="noStrike">
              <a:solidFill>
                <a:srgbClr val="000000"/>
              </a:solidFill>
              <a:latin typeface="DM Sans"/>
              <a:ea typeface="DM Sans"/>
              <a:cs typeface="DM Sans"/>
              <a:sym typeface="DM Sans"/>
            </a:endParaRPr>
          </a:p>
        </p:txBody>
      </p:sp>
      <p:sp>
        <p:nvSpPr>
          <p:cNvPr id="695" name="Google Shape;695;p177"/>
          <p:cNvSpPr/>
          <p:nvPr/>
        </p:nvSpPr>
        <p:spPr>
          <a:xfrm>
            <a:off x="5581149" y="333460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Especificidad</a:t>
            </a:r>
            <a:endParaRPr b="0" i="0" sz="1400" u="none" cap="none" strike="noStrike">
              <a:solidFill>
                <a:srgbClr val="000000"/>
              </a:solidFill>
              <a:latin typeface="DM Sans"/>
              <a:ea typeface="DM Sans"/>
              <a:cs typeface="DM Sans"/>
              <a:sym typeface="DM Sans"/>
            </a:endParaRPr>
          </a:p>
        </p:txBody>
      </p:sp>
      <p:cxnSp>
        <p:nvCxnSpPr>
          <p:cNvPr id="696" name="Google Shape;696;p177"/>
          <p:cNvCxnSpPr/>
          <p:nvPr/>
        </p:nvCxnSpPr>
        <p:spPr>
          <a:xfrm>
            <a:off x="893838" y="2314525"/>
            <a:ext cx="7155600" cy="0"/>
          </a:xfrm>
          <a:prstGeom prst="straightConnector1">
            <a:avLst/>
          </a:prstGeom>
          <a:noFill/>
          <a:ln cap="flat" cmpd="sng" w="19050">
            <a:solidFill>
              <a:srgbClr val="999999"/>
            </a:solidFill>
            <a:prstDash val="solid"/>
            <a:round/>
            <a:headEnd len="med" w="med" type="oval"/>
            <a:tailEnd len="med" w="med" type="oval"/>
          </a:ln>
        </p:spPr>
      </p:cxnSp>
      <p:cxnSp>
        <p:nvCxnSpPr>
          <p:cNvPr id="697" name="Google Shape;697;p177"/>
          <p:cNvCxnSpPr/>
          <p:nvPr/>
        </p:nvCxnSpPr>
        <p:spPr>
          <a:xfrm>
            <a:off x="932358" y="2478329"/>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698" name="Google Shape;698;p177"/>
          <p:cNvCxnSpPr/>
          <p:nvPr/>
        </p:nvCxnSpPr>
        <p:spPr>
          <a:xfrm>
            <a:off x="2734466" y="2450550"/>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699" name="Google Shape;699;p177"/>
          <p:cNvCxnSpPr/>
          <p:nvPr/>
        </p:nvCxnSpPr>
        <p:spPr>
          <a:xfrm>
            <a:off x="4517508" y="2450550"/>
            <a:ext cx="0" cy="735900"/>
          </a:xfrm>
          <a:prstGeom prst="straightConnector1">
            <a:avLst/>
          </a:prstGeom>
          <a:noFill/>
          <a:ln cap="flat" cmpd="sng" w="19050">
            <a:solidFill>
              <a:srgbClr val="999999"/>
            </a:solidFill>
            <a:prstDash val="solid"/>
            <a:round/>
            <a:headEnd len="med" w="med" type="oval"/>
            <a:tailEnd len="med" w="med" type="oval"/>
          </a:ln>
        </p:spPr>
      </p:cxnSp>
      <p:cxnSp>
        <p:nvCxnSpPr>
          <p:cNvPr id="700" name="Google Shape;700;p177"/>
          <p:cNvCxnSpPr/>
          <p:nvPr/>
        </p:nvCxnSpPr>
        <p:spPr>
          <a:xfrm>
            <a:off x="6274645" y="2450550"/>
            <a:ext cx="0" cy="735900"/>
          </a:xfrm>
          <a:prstGeom prst="straightConnector1">
            <a:avLst/>
          </a:prstGeom>
          <a:noFill/>
          <a:ln cap="flat" cmpd="sng" w="19050">
            <a:solidFill>
              <a:srgbClr val="999999"/>
            </a:solidFill>
            <a:prstDash val="solid"/>
            <a:round/>
            <a:headEnd len="med" w="med" type="oval"/>
            <a:tailEnd len="med" w="med" type="oval"/>
          </a:ln>
        </p:spPr>
      </p:cxnSp>
      <p:sp>
        <p:nvSpPr>
          <p:cNvPr id="701" name="Google Shape;701;p177"/>
          <p:cNvSpPr/>
          <p:nvPr/>
        </p:nvSpPr>
        <p:spPr>
          <a:xfrm>
            <a:off x="7364174" y="3334600"/>
            <a:ext cx="1573200" cy="330600"/>
          </a:xfrm>
          <a:prstGeom prst="roundRect">
            <a:avLst>
              <a:gd fmla="val 16667" name="adj"/>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F1 Score</a:t>
            </a:r>
            <a:endParaRPr b="0" i="0" sz="1400" u="none" cap="none" strike="noStrike">
              <a:solidFill>
                <a:srgbClr val="000000"/>
              </a:solidFill>
              <a:latin typeface="DM Sans"/>
              <a:ea typeface="DM Sans"/>
              <a:cs typeface="DM Sans"/>
              <a:sym typeface="DM Sans"/>
            </a:endParaRPr>
          </a:p>
        </p:txBody>
      </p:sp>
      <p:cxnSp>
        <p:nvCxnSpPr>
          <p:cNvPr id="702" name="Google Shape;702;p177"/>
          <p:cNvCxnSpPr/>
          <p:nvPr/>
        </p:nvCxnSpPr>
        <p:spPr>
          <a:xfrm>
            <a:off x="8043570" y="2450550"/>
            <a:ext cx="0" cy="735900"/>
          </a:xfrm>
          <a:prstGeom prst="straightConnector1">
            <a:avLst/>
          </a:prstGeom>
          <a:noFill/>
          <a:ln cap="flat" cmpd="sng" w="19050">
            <a:solidFill>
              <a:srgbClr val="999999"/>
            </a:solidFill>
            <a:prstDash val="solid"/>
            <a:round/>
            <a:headEnd len="med" w="med" type="oval"/>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grpSp>
        <p:nvGrpSpPr>
          <p:cNvPr id="707" name="Google Shape;707;p178"/>
          <p:cNvGrpSpPr/>
          <p:nvPr/>
        </p:nvGrpSpPr>
        <p:grpSpPr>
          <a:xfrm>
            <a:off x="473370" y="619431"/>
            <a:ext cx="738905" cy="738905"/>
            <a:chOff x="575612" y="1950748"/>
            <a:chExt cx="431100" cy="431100"/>
          </a:xfrm>
        </p:grpSpPr>
        <p:sp>
          <p:nvSpPr>
            <p:cNvPr id="708" name="Google Shape;708;p17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7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710" name="Google Shape;710;p17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711" name="Google Shape;711;p178"/>
          <p:cNvSpPr txBox="1"/>
          <p:nvPr/>
        </p:nvSpPr>
        <p:spPr>
          <a:xfrm>
            <a:off x="473350" y="1626100"/>
            <a:ext cx="71694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Si tuviéramos que cuantificar el desempeño de diferentes pruebas para detectar  COVID ¿Qué métrica sería la apropiada y por qué?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p:txBody>
      </p:sp>
      <p:sp>
        <p:nvSpPr>
          <p:cNvPr id="712" name="Google Shape;712;p178"/>
          <p:cNvSpPr txBox="1"/>
          <p:nvPr/>
        </p:nvSpPr>
        <p:spPr>
          <a:xfrm>
            <a:off x="473350" y="38289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83AEFB"/>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79"/>
          <p:cNvSpPr txBox="1"/>
          <p:nvPr/>
        </p:nvSpPr>
        <p:spPr>
          <a:xfrm>
            <a:off x="1316400" y="1953000"/>
            <a:ext cx="65097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Métricas para Algoritmos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Regresión</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44"/>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Inteligencia artificial</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180"/>
          <p:cNvGrpSpPr/>
          <p:nvPr/>
        </p:nvGrpSpPr>
        <p:grpSpPr>
          <a:xfrm>
            <a:off x="473370" y="619431"/>
            <a:ext cx="738905" cy="738905"/>
            <a:chOff x="575612" y="1950748"/>
            <a:chExt cx="431100" cy="431100"/>
          </a:xfrm>
        </p:grpSpPr>
        <p:sp>
          <p:nvSpPr>
            <p:cNvPr id="723" name="Google Shape;723;p18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4" name="Google Shape;724;p18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725" name="Google Shape;725;p18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726" name="Google Shape;726;p180"/>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B7B7B7"/>
                </a:solidFill>
                <a:latin typeface="DM Sans"/>
                <a:ea typeface="DM Sans"/>
                <a:cs typeface="DM Sans"/>
                <a:sym typeface="DM Sans"/>
              </a:rPr>
              <a:t>Imaginemos que estamos esperando un mail importante y se categoriza como spam ¿Cuál es el problema? ¿Cómo podemos utilizar las métricas para reducir el margen de error?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p:txBody>
      </p:sp>
      <p:sp>
        <p:nvSpPr>
          <p:cNvPr id="727" name="Google Shape;727;p180"/>
          <p:cNvSpPr txBox="1"/>
          <p:nvPr/>
        </p:nvSpPr>
        <p:spPr>
          <a:xfrm>
            <a:off x="473350" y="33374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8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733" name="Google Shape;733;p181"/>
          <p:cNvSpPr txBox="1"/>
          <p:nvPr/>
        </p:nvSpPr>
        <p:spPr>
          <a:xfrm>
            <a:off x="473350" y="1632450"/>
            <a:ext cx="71694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B7B7B7"/>
                </a:solidFill>
                <a:latin typeface="DM Sans"/>
                <a:ea typeface="DM Sans"/>
                <a:cs typeface="DM Sans"/>
                <a:sym typeface="DM Sans"/>
              </a:rPr>
              <a:t>Exploremos cómo se obtienen las diversas métricas para evaluar el desempeño de un modelo de clasificación y regresión.</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Utilizaremos el notebook  Clase_</a:t>
            </a:r>
            <a:r>
              <a:rPr lang="es" sz="2500">
                <a:solidFill>
                  <a:srgbClr val="B7B7B7"/>
                </a:solidFill>
                <a:latin typeface="DM Sans"/>
                <a:ea typeface="DM Sans"/>
                <a:cs typeface="DM Sans"/>
                <a:sym typeface="DM Sans"/>
              </a:rPr>
              <a:t>U</a:t>
            </a:r>
            <a:r>
              <a:rPr b="0" i="0" lang="es" sz="2500" u="none" cap="none" strike="noStrike">
                <a:solidFill>
                  <a:srgbClr val="B7B7B7"/>
                </a:solidFill>
                <a:latin typeface="DM Sans"/>
                <a:ea typeface="DM Sans"/>
                <a:cs typeface="DM Sans"/>
                <a:sym typeface="DM Sans"/>
              </a:rPr>
              <a:t>9.ipynb dentro de l</a:t>
            </a:r>
            <a:r>
              <a:rPr lang="es" sz="2500">
                <a:solidFill>
                  <a:srgbClr val="B7B7B7"/>
                </a:solidFill>
                <a:latin typeface="DM Sans"/>
                <a:ea typeface="DM Sans"/>
                <a:cs typeface="DM Sans"/>
                <a:sym typeface="DM Sans"/>
              </a:rPr>
              <a:t>os recursos complementarios</a:t>
            </a:r>
            <a:r>
              <a:rPr b="0" i="0" lang="es" sz="2500" u="none" cap="none" strike="noStrike">
                <a:solidFill>
                  <a:srgbClr val="B7B7B7"/>
                </a:solidFill>
                <a:latin typeface="DM Sans"/>
                <a:ea typeface="DM Sans"/>
                <a:cs typeface="DM Sans"/>
                <a:sym typeface="DM Sans"/>
              </a:rPr>
              <a:t>.</a:t>
            </a:r>
            <a:endParaRPr b="0" i="0" sz="2500" u="none" cap="none" strike="noStrike">
              <a:solidFill>
                <a:srgbClr val="B7B7B7"/>
              </a:solidFill>
              <a:latin typeface="DM Sans"/>
              <a:ea typeface="DM Sans"/>
              <a:cs typeface="DM Sans"/>
              <a:sym typeface="DM Sans"/>
            </a:endParaRPr>
          </a:p>
        </p:txBody>
      </p:sp>
      <p:grpSp>
        <p:nvGrpSpPr>
          <p:cNvPr id="734" name="Google Shape;734;p181"/>
          <p:cNvGrpSpPr/>
          <p:nvPr/>
        </p:nvGrpSpPr>
        <p:grpSpPr>
          <a:xfrm>
            <a:off x="473351" y="619523"/>
            <a:ext cx="738900" cy="738900"/>
            <a:chOff x="473351" y="619523"/>
            <a:chExt cx="738900" cy="738900"/>
          </a:xfrm>
        </p:grpSpPr>
        <p:sp>
          <p:nvSpPr>
            <p:cNvPr id="735" name="Google Shape;735;p1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6" name="Google Shape;736;p18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8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742" name="Google Shape;742;p182"/>
          <p:cNvSpPr txBox="1"/>
          <p:nvPr/>
        </p:nvSpPr>
        <p:spPr>
          <a:xfrm>
            <a:off x="813750" y="2502375"/>
            <a:ext cx="40170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Introducción a </a:t>
            </a:r>
            <a:r>
              <a:rPr b="0" i="0" lang="es" sz="1350" u="none" cap="none" strike="noStrike">
                <a:solidFill>
                  <a:schemeClr val="lt1"/>
                </a:solidFill>
                <a:latin typeface="DM Sans"/>
                <a:ea typeface="DM Sans"/>
                <a:cs typeface="DM Sans"/>
                <a:sym typeface="DM Sans"/>
              </a:rPr>
              <a: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Métricas de Clasificación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Regresión en Machine Learning</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
        <p:nvSpPr>
          <p:cNvPr id="743" name="Google Shape;743;p182"/>
          <p:cNvSpPr txBox="1"/>
          <p:nvPr/>
        </p:nvSpPr>
        <p:spPr>
          <a:xfrm>
            <a:off x="4776148" y="2479275"/>
            <a:ext cx="34920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Inteligencia Artificial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Tipos de Inteligencia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Aplicaciones en la Industria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 Riesgos y Desafíos de la IA</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8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8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Educación digital</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para el mundo real</a:t>
            </a:r>
            <a:r>
              <a:rPr b="1" lang="es" sz="4000">
                <a:solidFill>
                  <a:srgbClr val="EEFF41"/>
                </a:solidFill>
                <a:latin typeface="DM Sans"/>
                <a:ea typeface="DM Sans"/>
                <a:cs typeface="DM Sans"/>
                <a:sym typeface="DM Sans"/>
              </a:rPr>
              <a:t>.</a:t>
            </a:r>
            <a:endParaRPr b="1" i="0" sz="4000" u="none" cap="none" strike="noStrike">
              <a:solidFill>
                <a:srgbClr val="EEFF4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145"/>
          <p:cNvGrpSpPr/>
          <p:nvPr/>
        </p:nvGrpSpPr>
        <p:grpSpPr>
          <a:xfrm>
            <a:off x="457338" y="468286"/>
            <a:ext cx="431100" cy="431100"/>
            <a:chOff x="4616400" y="1950761"/>
            <a:chExt cx="431100" cy="431100"/>
          </a:xfrm>
        </p:grpSpPr>
        <p:sp>
          <p:nvSpPr>
            <p:cNvPr id="432" name="Google Shape;432;p14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145"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34" name="Google Shape;434;p145"/>
          <p:cNvSpPr txBox="1"/>
          <p:nvPr/>
        </p:nvSpPr>
        <p:spPr>
          <a:xfrm>
            <a:off x="457350" y="1820575"/>
            <a:ext cx="7169400" cy="252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s" sz="1900" u="none" cap="none" strike="noStrike">
                <a:solidFill>
                  <a:schemeClr val="lt1"/>
                </a:solidFill>
                <a:latin typeface="DM Sans"/>
                <a:ea typeface="DM Sans"/>
                <a:cs typeface="DM Sans"/>
                <a:sym typeface="DM Sans"/>
              </a:rPr>
              <a:t>Es la capacidad de las máquinas para usar algoritmos, aprender de los datos y utilizar lo aprendido en la toma de decisiones.</a:t>
            </a:r>
            <a:endParaRPr b="1"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00"/>
              <a:buFont typeface="Arial"/>
              <a:buNone/>
            </a:pPr>
            <a:r>
              <a:rPr b="0" i="0" lang="es" sz="1900" u="none" cap="none" strike="noStrike">
                <a:solidFill>
                  <a:schemeClr val="lt1"/>
                </a:solidFill>
                <a:latin typeface="DM Sans"/>
                <a:ea typeface="DM Sans"/>
                <a:cs typeface="DM Sans"/>
                <a:sym typeface="DM Sans"/>
              </a:rPr>
              <a:t>Al contrario de lo que ocurre con las personas, los dispositivos basados en IA no necesitan descansar y pueden analizar grandes volúmenes de información a la vez. Esto significa, que </a:t>
            </a:r>
            <a:r>
              <a:rPr b="0" i="0" lang="es" sz="1900" u="none" cap="none" strike="noStrike">
                <a:solidFill>
                  <a:schemeClr val="dk1"/>
                </a:solidFill>
                <a:highlight>
                  <a:srgbClr val="EAFF6A"/>
                </a:highlight>
                <a:latin typeface="DM Sans"/>
                <a:ea typeface="DM Sans"/>
                <a:cs typeface="DM Sans"/>
                <a:sym typeface="DM Sans"/>
              </a:rPr>
              <a:t>la proporción de errores es menor en las máquinas que en los humanos</a:t>
            </a:r>
            <a:r>
              <a:rPr b="0" i="0" lang="es" sz="1900" u="none" cap="none" strike="noStrike">
                <a:solidFill>
                  <a:schemeClr val="lt1"/>
                </a:solidFill>
                <a:latin typeface="DM Sans"/>
                <a:ea typeface="DM Sans"/>
                <a:cs typeface="DM Sans"/>
                <a:sym typeface="DM Sans"/>
              </a:rPr>
              <a:t>, al realizar las mismas tareas.</a:t>
            </a:r>
            <a:endParaRPr b="0" i="0" sz="1900" u="none" cap="none" strike="noStrike">
              <a:solidFill>
                <a:schemeClr val="lt1"/>
              </a:solidFill>
              <a:latin typeface="DM Sans"/>
              <a:ea typeface="DM Sans"/>
              <a:cs typeface="DM Sans"/>
              <a:sym typeface="DM Sans"/>
            </a:endParaRPr>
          </a:p>
        </p:txBody>
      </p:sp>
      <p:sp>
        <p:nvSpPr>
          <p:cNvPr id="435" name="Google Shape;435;p14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Inteligencia Artificial</a:t>
            </a:r>
            <a:endParaRPr b="1" i="0" sz="4000" u="none" cap="none" strike="noStrike">
              <a:solidFill>
                <a:srgbClr val="EAFF6A"/>
              </a:solidFill>
              <a:latin typeface="DM Sans"/>
              <a:ea typeface="DM Sans"/>
              <a:cs typeface="DM Sans"/>
              <a:sym typeface="DM Sans"/>
            </a:endParaRPr>
          </a:p>
        </p:txBody>
      </p:sp>
      <p:sp>
        <p:nvSpPr>
          <p:cNvPr id="436" name="Google Shape;436;p1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146"/>
          <p:cNvGrpSpPr/>
          <p:nvPr/>
        </p:nvGrpSpPr>
        <p:grpSpPr>
          <a:xfrm>
            <a:off x="473370" y="619431"/>
            <a:ext cx="738905" cy="738905"/>
            <a:chOff x="575612" y="1950748"/>
            <a:chExt cx="431100" cy="431100"/>
          </a:xfrm>
        </p:grpSpPr>
        <p:sp>
          <p:nvSpPr>
            <p:cNvPr id="442" name="Google Shape;442;p14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146"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44" name="Google Shape;444;p14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45" name="Google Shape;445;p146"/>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Unas clases atrás, dijimos que el ML surge a mediados de los 50</a:t>
            </a:r>
            <a:r>
              <a:rPr lang="es" sz="2500">
                <a:solidFill>
                  <a:srgbClr val="B7B7B7"/>
                </a:solidFill>
                <a:latin typeface="DM Sans"/>
                <a:ea typeface="DM Sans"/>
                <a:cs typeface="DM Sans"/>
                <a:sym typeface="DM Sans"/>
              </a:rPr>
              <a:t>’</a:t>
            </a:r>
            <a:r>
              <a:rPr b="0" i="0" lang="es" sz="2500" u="none" cap="none" strike="noStrike">
                <a:solidFill>
                  <a:srgbClr val="B7B7B7"/>
                </a:solidFill>
                <a:latin typeface="DM Sans"/>
                <a:ea typeface="DM Sans"/>
                <a:cs typeface="DM Sans"/>
                <a:sym typeface="DM Sans"/>
              </a:rPr>
              <a:t> para problemas de predicción complejos.</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¿Cuándo crees que surge la IA? ¿Por qué?</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446" name="Google Shape;446;p146"/>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4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IA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T</a:t>
            </a:r>
            <a:r>
              <a:rPr b="1" i="0" lang="es" sz="4000" u="none" cap="none" strike="noStrike">
                <a:solidFill>
                  <a:srgbClr val="EAFF6A"/>
                </a:solidFill>
                <a:latin typeface="DM Sans"/>
                <a:ea typeface="DM Sans"/>
                <a:cs typeface="DM Sans"/>
                <a:sym typeface="DM Sans"/>
              </a:rPr>
              <a:t>ipos de Inteligencia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4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57" name="Google Shape;457;p148"/>
          <p:cNvSpPr txBox="1"/>
          <p:nvPr/>
        </p:nvSpPr>
        <p:spPr>
          <a:xfrm>
            <a:off x="473350" y="1626100"/>
            <a:ext cx="7356900" cy="334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B7B7B7"/>
                </a:solidFill>
                <a:latin typeface="DM Sans"/>
                <a:ea typeface="DM Sans"/>
                <a:cs typeface="DM Sans"/>
                <a:sym typeface="DM Sans"/>
              </a:rPr>
              <a:t>Imaginen tener a su disposición un asistente virtual que haga funciones predeterminadas según la necesidad. Exploramos un poco como poder convertir texto a audio, imágenes a texto y a extraer información de la web</a:t>
            </a:r>
            <a:endParaRPr b="0" i="0" sz="20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Utilizaremos el notebook </a:t>
            </a:r>
            <a:r>
              <a:rPr b="1" lang="es" sz="2500">
                <a:solidFill>
                  <a:srgbClr val="B7B7B7"/>
                </a:solidFill>
                <a:latin typeface="DM Sans"/>
                <a:ea typeface="DM Sans"/>
                <a:cs typeface="DM Sans"/>
                <a:sym typeface="DM Sans"/>
              </a:rPr>
              <a:t>Clase_act1_U9.ipynb</a:t>
            </a:r>
            <a:r>
              <a:rPr b="1" i="0" lang="es" sz="2500" u="none" cap="none" strike="noStrike">
                <a:solidFill>
                  <a:srgbClr val="B7B7B7"/>
                </a:solidFill>
                <a:latin typeface="DM Sans"/>
                <a:ea typeface="DM Sans"/>
                <a:cs typeface="DM Sans"/>
                <a:sym typeface="DM Sans"/>
              </a:rPr>
              <a:t> </a:t>
            </a:r>
            <a:r>
              <a:rPr i="0" lang="es" sz="2500" u="none" cap="none" strike="noStrike">
                <a:solidFill>
                  <a:srgbClr val="B7B7B7"/>
                </a:solidFill>
                <a:latin typeface="DM Sans"/>
                <a:ea typeface="DM Sans"/>
                <a:cs typeface="DM Sans"/>
                <a:sym typeface="DM Sans"/>
              </a:rPr>
              <a:t>u</a:t>
            </a:r>
            <a:r>
              <a:rPr lang="es" sz="2500">
                <a:solidFill>
                  <a:srgbClr val="B7B7B7"/>
                </a:solidFill>
                <a:latin typeface="DM Sans"/>
                <a:ea typeface="DM Sans"/>
                <a:cs typeface="DM Sans"/>
                <a:sym typeface="DM Sans"/>
              </a:rPr>
              <a:t>bicado </a:t>
            </a:r>
            <a:r>
              <a:rPr b="0" i="0" lang="es" sz="2500" u="none" cap="none" strike="noStrike">
                <a:solidFill>
                  <a:srgbClr val="B7B7B7"/>
                </a:solidFill>
                <a:latin typeface="DM Sans"/>
                <a:ea typeface="DM Sans"/>
                <a:cs typeface="DM Sans"/>
                <a:sym typeface="DM Sans"/>
              </a:rPr>
              <a:t>dentro de l</a:t>
            </a:r>
            <a:r>
              <a:rPr lang="es" sz="2500">
                <a:solidFill>
                  <a:srgbClr val="B7B7B7"/>
                </a:solidFill>
                <a:latin typeface="DM Sans"/>
                <a:ea typeface="DM Sans"/>
                <a:cs typeface="DM Sans"/>
                <a:sym typeface="DM Sans"/>
              </a:rPr>
              <a:t>os recursos complementarios</a:t>
            </a:r>
            <a:r>
              <a:rPr b="0" i="0" lang="es" sz="2500" u="none" cap="none" strike="noStrike">
                <a:solidFill>
                  <a:srgbClr val="B7B7B7"/>
                </a:solidFill>
                <a:latin typeface="DM Sans"/>
                <a:ea typeface="DM Sans"/>
                <a:cs typeface="DM Sans"/>
                <a:sym typeface="DM Sans"/>
              </a:rPr>
              <a: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458" name="Google Shape;458;p148"/>
          <p:cNvGrpSpPr/>
          <p:nvPr/>
        </p:nvGrpSpPr>
        <p:grpSpPr>
          <a:xfrm>
            <a:off x="473351" y="619523"/>
            <a:ext cx="738900" cy="738900"/>
            <a:chOff x="473351" y="619523"/>
            <a:chExt cx="738900" cy="738900"/>
          </a:xfrm>
        </p:grpSpPr>
        <p:sp>
          <p:nvSpPr>
            <p:cNvPr id="459" name="Google Shape;459;p1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1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49"/>
          <p:cNvSpPr/>
          <p:nvPr/>
        </p:nvSpPr>
        <p:spPr>
          <a:xfrm>
            <a:off x="4202556" y="994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49"/>
          <p:cNvSpPr txBox="1"/>
          <p:nvPr/>
        </p:nvSpPr>
        <p:spPr>
          <a:xfrm>
            <a:off x="987300" y="1903825"/>
            <a:ext cx="7169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Actividad colaborativa:</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un Asistente Virtual</a:t>
            </a:r>
            <a:endParaRPr b="1" sz="4000">
              <a:solidFill>
                <a:schemeClr val="dk1"/>
              </a:solidFill>
              <a:latin typeface="DM Sans"/>
              <a:ea typeface="DM Sans"/>
              <a:cs typeface="DM Sans"/>
              <a:sym typeface="DM Sans"/>
            </a:endParaRPr>
          </a:p>
        </p:txBody>
      </p:sp>
      <p:sp>
        <p:nvSpPr>
          <p:cNvPr id="467" name="Google Shape;467;p149"/>
          <p:cNvSpPr txBox="1"/>
          <p:nvPr/>
        </p:nvSpPr>
        <p:spPr>
          <a:xfrm>
            <a:off x="987300" y="4153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a:t>
            </a:r>
            <a:r>
              <a:rPr b="1" lang="es" sz="2000">
                <a:solidFill>
                  <a:srgbClr val="83AEFB"/>
                </a:solidFill>
                <a:latin typeface="DM Sans"/>
                <a:ea typeface="DM Sans"/>
                <a:cs typeface="DM Sans"/>
                <a:sym typeface="DM Sans"/>
              </a:rPr>
              <a:t> </a:t>
            </a:r>
            <a:r>
              <a:rPr b="1" i="0" lang="es" sz="2000" u="none" cap="none" strike="noStrike">
                <a:solidFill>
                  <a:srgbClr val="83AEFB"/>
                </a:solidFill>
                <a:latin typeface="DM Sans"/>
                <a:ea typeface="DM Sans"/>
                <a:cs typeface="DM Sans"/>
                <a:sym typeface="DM Sans"/>
              </a:rPr>
              <a:t>minutos</a:t>
            </a:r>
            <a:endParaRPr b="1" i="0" sz="2000" u="none" cap="none" strike="noStrike">
              <a:solidFill>
                <a:srgbClr val="83AEFB"/>
              </a:solidFill>
              <a:latin typeface="DM Sans"/>
              <a:ea typeface="DM Sans"/>
              <a:cs typeface="DM Sans"/>
              <a:sym typeface="DM Sans"/>
            </a:endParaRPr>
          </a:p>
        </p:txBody>
      </p:sp>
      <p:pic>
        <p:nvPicPr>
          <p:cNvPr id="468" name="Google Shape;468;p149" title="ícono de actividad colaborativa"/>
          <p:cNvPicPr preferRelativeResize="0"/>
          <p:nvPr/>
        </p:nvPicPr>
        <p:blipFill>
          <a:blip r:embed="rId3">
            <a:alphaModFix/>
          </a:blip>
          <a:stretch>
            <a:fillRect/>
          </a:stretch>
        </p:blipFill>
        <p:spPr>
          <a:xfrm>
            <a:off x="4345663" y="1137297"/>
            <a:ext cx="452650" cy="452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